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319" r:id="rId3"/>
    <p:sldId id="320" r:id="rId4"/>
    <p:sldId id="321" r:id="rId5"/>
    <p:sldId id="322" r:id="rId6"/>
    <p:sldId id="325" r:id="rId7"/>
    <p:sldId id="324" r:id="rId8"/>
    <p:sldId id="323" r:id="rId9"/>
    <p:sldId id="326" r:id="rId10"/>
    <p:sldId id="328" r:id="rId11"/>
    <p:sldId id="271" r:id="rId12"/>
    <p:sldId id="318" r:id="rId13"/>
    <p:sldId id="273" r:id="rId14"/>
    <p:sldId id="277" r:id="rId15"/>
    <p:sldId id="282" r:id="rId16"/>
    <p:sldId id="272" r:id="rId17"/>
    <p:sldId id="276" r:id="rId18"/>
    <p:sldId id="275" r:id="rId19"/>
    <p:sldId id="305" r:id="rId20"/>
    <p:sldId id="306" r:id="rId21"/>
    <p:sldId id="287" r:id="rId22"/>
    <p:sldId id="290" r:id="rId23"/>
    <p:sldId id="291" r:id="rId24"/>
    <p:sldId id="307" r:id="rId25"/>
    <p:sldId id="308" r:id="rId26"/>
    <p:sldId id="309" r:id="rId27"/>
    <p:sldId id="283" r:id="rId28"/>
    <p:sldId id="284" r:id="rId29"/>
    <p:sldId id="285" r:id="rId30"/>
    <p:sldId id="286" r:id="rId31"/>
    <p:sldId id="310" r:id="rId32"/>
    <p:sldId id="311" r:id="rId33"/>
    <p:sldId id="312" r:id="rId34"/>
    <p:sldId id="314" r:id="rId35"/>
    <p:sldId id="316" r:id="rId36"/>
    <p:sldId id="269" r:id="rId37"/>
    <p:sldId id="260" r:id="rId38"/>
    <p:sldId id="26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86" d="100"/>
          <a:sy n="86"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57411-62BD-415A-B9CC-CBC1CD1925E1}" type="datetimeFigureOut">
              <a:rPr lang="en-GB" smtClean="0"/>
              <a:pPr/>
              <a:t>27/02/2014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1AAAD-EF6C-4509-9868-49642F6E229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51AAAD-EF6C-4509-9868-49642F6E229A}"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765175"/>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2276475"/>
            <a:ext cx="8229600" cy="4797425"/>
          </a:xfrm>
        </p:spPr>
        <p:txBody>
          <a:bodyPr/>
          <a:lstStyle/>
          <a:p>
            <a:pPr lvl="0"/>
            <a:endParaRPr lang="en-GB" noProof="0" smtClean="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FD7B1-1FC8-4178-934D-45A23644BBCA}" type="datetimeFigureOut">
              <a:rPr lang="en-GB" smtClean="0"/>
              <a:pPr/>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BC394-281F-465C-985A-FD5D36C42EB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FD7B1-1FC8-4178-934D-45A23644BBCA}" type="datetimeFigureOut">
              <a:rPr lang="en-GB" smtClean="0"/>
              <a:pPr/>
              <a:t>27/02/2014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BC394-281F-465C-985A-FD5D36C42EB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source=images&amp;cd=&amp;cad=rja&amp;docid=NSxMh3agfM9yxM&amp;tbnid=rZtaxsjVuYWHDM:&amp;ved=0CAUQjRw&amp;url=http://www.iha.com/Vacation-rental-Sydney/The-Milson_45722_1.htm&amp;ei=8qkLU8vyCYm-0QXnx4C4Dw&amp;psig=AFQjCNFtCRSMJC7rlmX6Wu587NN7WYL3Xg&amp;ust=1393359679741984"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v.uk/government/publications/promoting-investment-in-private-rented-housing-international-policy-comparison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docid=n8X_atvxrNsWhM&amp;tbnid=fXbH7BmPwyJhNM:&amp;ved=0CAUQjRw&amp;url=http://www.energysavingtrust.org.uk/blog/author/david-weatherall/&amp;ei=e6QLU67VJ_Hs0gX_hYCABw&amp;bvm=bv.61725948,d.ZGU&amp;psig=AFQjCNEu3Rm15VRX8vva79mnzVyucfhoKQ&amp;ust=1393358175341611"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docid=XEWz17TNm1_BAM&amp;tbnid=jqI1VKhgGgIIlM:&amp;ved=0CAUQjRw&amp;url=http://www.homeaway.com/vacation-rental/p1053063&amp;ei=6qcLU7rCDouY1AW7oYDwCg&amp;psig=AFQjCNH6-8XfZ7-yfO1id-q-yt2qF0Hf3A&amp;ust=1393359151076222"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docid=Bcm_DXoYU2uStM&amp;tbnid=VBgOLGWmY4RdFM:&amp;ved=0CAUQjRw&amp;url=http://www.book-a-flat.com/en/apartment-paris-3265.html&amp;ei=XqcLU77zHISm0AWF9YG4DA&amp;psig=AFQjCNE7aryzf7cRNV3L9BhKqFVcrs0Y6w&amp;ust=1393359027267504"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amp;esrc=s&amp;source=images&amp;cd=&amp;cad=rja&amp;docid=jMU5u_weBXxNHM&amp;tbnid=OmNJn5lF7iwFlM:&amp;ved=0CAUQjRw&amp;url=http://www.npr.org/2011/05/17/136370629/southeast-asian-slums-network-for-housing-rights&amp;ei=0KgLU46vJ-uV0QWZkYDYDA&amp;psig=AFQjCNGgLCWAKNC38Cwm0j0Ci-BWhwZDfQ&amp;ust=139335942430104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 y="2"/>
            <a:ext cx="9145589" cy="6859589"/>
          </a:xfrm>
          <a:prstGeom prst="rect">
            <a:avLst/>
          </a:prstGeom>
          <a:noFill/>
          <a:ln w="9525">
            <a:noFill/>
            <a:miter lim="800000"/>
            <a:headEnd/>
            <a:tailEnd/>
          </a:ln>
        </p:spPr>
      </p:pic>
      <p:sp>
        <p:nvSpPr>
          <p:cNvPr id="2051" name="Text Box 3"/>
          <p:cNvSpPr txBox="1">
            <a:spLocks noChangeArrowheads="1"/>
          </p:cNvSpPr>
          <p:nvPr/>
        </p:nvSpPr>
        <p:spPr bwMode="auto">
          <a:xfrm>
            <a:off x="1219200" y="2209801"/>
            <a:ext cx="6477000" cy="369283"/>
          </a:xfrm>
          <a:prstGeom prst="rect">
            <a:avLst/>
          </a:prstGeom>
          <a:noFill/>
          <a:ln w="9525">
            <a:noFill/>
            <a:miter lim="800000"/>
            <a:headEnd/>
            <a:tailEnd/>
          </a:ln>
        </p:spPr>
        <p:txBody>
          <a:bodyPr lIns="91392" tIns="45696" rIns="91392" bIns="45696">
            <a:spAutoFit/>
          </a:bodyPr>
          <a:lstStyle/>
          <a:p>
            <a:pPr algn="l">
              <a:spcBef>
                <a:spcPct val="50000"/>
              </a:spcBef>
            </a:pPr>
            <a:endParaRPr lang="en-GB" dirty="0">
              <a:latin typeface="Times" charset="0"/>
            </a:endParaRPr>
          </a:p>
        </p:txBody>
      </p:sp>
      <p:sp>
        <p:nvSpPr>
          <p:cNvPr id="2052" name="Text Box 4"/>
          <p:cNvSpPr txBox="1">
            <a:spLocks noChangeArrowheads="1"/>
          </p:cNvSpPr>
          <p:nvPr/>
        </p:nvSpPr>
        <p:spPr bwMode="auto">
          <a:xfrm>
            <a:off x="899595" y="2159001"/>
            <a:ext cx="6852172" cy="2854176"/>
          </a:xfrm>
          <a:prstGeom prst="rect">
            <a:avLst/>
          </a:prstGeom>
          <a:noFill/>
          <a:ln w="9525">
            <a:noFill/>
            <a:miter lim="800000"/>
            <a:headEnd/>
            <a:tailEnd/>
          </a:ln>
        </p:spPr>
        <p:txBody>
          <a:bodyPr lIns="0" tIns="0" rIns="0" bIns="0"/>
          <a:lstStyle/>
          <a:p>
            <a:pPr algn="ctr"/>
            <a:r>
              <a:rPr lang="en-GB" sz="2600" b="1" dirty="0">
                <a:solidFill>
                  <a:schemeClr val="bg1"/>
                </a:solidFill>
              </a:rPr>
              <a:t>The role of policy in influencing differences between countries in the size of the private rented housing sector</a:t>
            </a:r>
          </a:p>
          <a:p>
            <a:pPr algn="ctr"/>
            <a:endParaRPr lang="en-GB" sz="2600" b="1" dirty="0">
              <a:solidFill>
                <a:schemeClr val="bg1"/>
              </a:solidFill>
            </a:endParaRPr>
          </a:p>
          <a:p>
            <a:pPr algn="ctr"/>
            <a:r>
              <a:rPr lang="en-GB" sz="2600" b="1" dirty="0">
                <a:solidFill>
                  <a:schemeClr val="bg1"/>
                </a:solidFill>
              </a:rPr>
              <a:t>Professor Michael Oxley</a:t>
            </a:r>
          </a:p>
          <a:p>
            <a:pPr algn="ctr"/>
            <a:r>
              <a:rPr lang="en-GB" sz="2600" b="1" dirty="0">
                <a:solidFill>
                  <a:schemeClr val="bg1"/>
                </a:solidFill>
              </a:rPr>
              <a:t>26/2/14</a:t>
            </a:r>
          </a:p>
          <a:p>
            <a:pPr algn="ctr"/>
            <a:endParaRPr lang="en-GB" sz="2600" b="1" dirty="0">
              <a:solidFill>
                <a:schemeClr val="bg1"/>
              </a:solidFill>
            </a:endParaRPr>
          </a:p>
          <a:p>
            <a:endParaRPr lang="en-GB" sz="2000" b="1" dirty="0">
              <a:solidFill>
                <a:schemeClr val="bg1"/>
              </a:solidFill>
            </a:endParaRPr>
          </a:p>
          <a:p>
            <a:r>
              <a:rPr lang="en-GB" sz="2000" b="1" dirty="0">
                <a:solidFill>
                  <a:schemeClr val="bg1"/>
                </a:solidFill>
              </a:rPr>
              <a:t> </a:t>
            </a:r>
            <a:endParaRPr lang="en-US" sz="2000" dirty="0">
              <a:solidFill>
                <a:schemeClr val="bg1"/>
              </a:solidFill>
            </a:endParaRPr>
          </a:p>
        </p:txBody>
      </p:sp>
      <p:sp>
        <p:nvSpPr>
          <p:cNvPr id="2" name="Footer Placeholder 1"/>
          <p:cNvSpPr>
            <a:spLocks noGrp="1"/>
          </p:cNvSpPr>
          <p:nvPr>
            <p:ph type="ftr" sz="quarter" idx="11"/>
          </p:nvPr>
        </p:nvSpPr>
        <p:spPr/>
        <p:txBody>
          <a:bodyPr/>
          <a:lstStyle/>
          <a:p>
            <a:pPr>
              <a:defRPr/>
            </a:pPr>
            <a:r>
              <a:rPr lang="en-GB" dirty="0" smtClean="0"/>
              <a:t>.</a:t>
            </a:r>
            <a:endParaRPr lang="en-US" dirty="0"/>
          </a:p>
        </p:txBody>
      </p:sp>
      <p:sp>
        <p:nvSpPr>
          <p:cNvPr id="3" name="Slide Number Placeholder 2"/>
          <p:cNvSpPr>
            <a:spLocks noGrp="1"/>
          </p:cNvSpPr>
          <p:nvPr>
            <p:ph type="sldNum" sz="quarter" idx="12"/>
          </p:nvPr>
        </p:nvSpPr>
        <p:spPr/>
        <p:txBody>
          <a:bodyPr/>
          <a:lstStyle/>
          <a:p>
            <a:pPr>
              <a:defRPr/>
            </a:pPr>
            <a:fld id="{3BB5BCA1-CD27-43A8-A438-0D54D0E820B0}"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descr="data:image/jpeg;base64,/9j/4AAQSkZJRgABAQAAAQABAAD/2wCEAAkGBxQTEhUUExQVFRUUFBQYFxUVFhQZFhcYFBcXFxkXFRgYHCggGBolHBcYITEhJSkrLi4uFx8zODMsNygtLisBCgoKDg0OGxAQGywmICYsLCwsLCwsLCwsLCwsLCwsLCwsLCwsLCwsLCwsLCwsLCwsLCwsLCwsLCwsLCwsLCwsK//AABEIAMIBAwMBIgACEQEDEQH/xAAbAAABBQEBAAAAAAAAAAAAAAAEAAECAwUGB//EAEUQAAEDAgMECAMFBQcCBwAAAAEAAhEDIQQSMQVBUWEGEyJxgZGhsTLR8CNCUsHhFCRicvEzNENzgpKyB6IVFkRTg8LS/8QAGgEAAwEBAQEAAAAAAAAAAAAAAAECAwQFBv/EACsRAAICAgIBAgUDBQAAAAAAAAABAhEDEiExBBNRFCJBYXEyQqEFIzOBwf/aAAwDAQACEQMRAD8A7ElNKUJ1xHUIqQUYUgkBYCrQVS0qwFAy2VY1yqCtagCTSrAVW1qZxNgPidYWmOZ4whALE1mgEuMMZd53bobz1Fu4alcFtnaLsRUzmzRIYyfhFp8SRJ8tAFodINqdYeqpk9VTJ59Y4EjPbUSSQdDc8Fjhi+g8DxfTW8u3/B5vkZtnS6KsiWRXBicMXpHKU5Usqvyp8qAB8qWVEZEsqVgD5Ui1EZEsiAB8qWVXlibIixlGRNlV5amyIsAfIo5USWqOVFgDFqYtRJaolqLAFLU2VEuaoFqViBi1RLUSWKBakA1MWSVzG2SQOjuGVgrZlc/TJG9EUqzp9l8gz2jaThZjMW4aj3R2AqF57UNAjjvIHEXkpDCGhWNRtLZrZ+MxwgIlmx2TJLzyzQP+0BWoSZLmkZoCsA4aLZp7NpTOUE81hdOKIZSpuYAw9Zq3sn4XbxdbYvHc5KNmc8yirLgBBIkgaxf0CwdvbQLQaYPbe2KhEENZeKYPnPefDCeC4y4lx4m58ynDF6uD+nLHNSk7OTJ5TkqSKQxSyK4MT5F6VnLRQGJwxXhifInYUU5EsiuyJ8iVhRRlSyK/IlkQFFGVLKr8iWRKwoHypZURkSyI2GDZE2REZExaiwBsibIiSxNlRYApYoFqLLVEsRYAhYmLESWKJYixUCuYoFiKLFAtRYytjbJIhjbJIsAPHVK3WFrXtZFxP3rHf4Qjtl1qzXN6wsc0uygtJzTlzTB1EW71sVsEx47bQ7vAPunwuzKTHS2m1p4gAa+y+UPWLn0t6vNOadWN+TTWzx6qIbfkiqbOw/ub/wAmorhjsGwWJqM0cQOBMi26Fu4Xbh0e3xCxqbOY796uY36t9FZqTXRbSZ1mFxrH6OvwNj6rG6dCaFP/ADR/weswDhHKOJ3SEJtLGufDMxc1nq64zDleBy716HguU8l+xy+QlGJkhikGK8MThi9yzgopyp8qvyJ8iNgooyJZERkS6tGwUUZEsiIyJZEbBQPkSyInIlkRY6BsicMRGRLIlsFA+VNkROVNlS2CgfKoliJLExYnsFA2RRLETlTFqNgoFLFEsRRaoliNhUCFiiWoosUCxLYKBSxQcxFFqgWosKK2MsmRDGWSS2CjYIj3UmiVYWypU2a95XztHqWJjDCveyKbu4a/zNTUxcoTpNtH9nwtWrGbL1YjT4qrG/n6I1vhBtREBwBMiwJtuHHXiQPEBV1dotAkujjJEDzK5TH7afXNLDhrclarHWNcbhld1MCI+F0NdmBG4bpPPbPwpfTow1r3nE/fEtJax0MmJLTcFvFoMS4Tvh8RV/cInmf7T0p+LGXsuEk3Lvw2kNg2Jv4CLSVW0TBaQRN9/gI3yvM8RhmEB7WtGaniKzILYvUvTIMA5WNcQLE52xwKwjgx0CoRLg1pY57HBsAscSw6EOghsOJHgPQxOONaxXBzTubtnqIYpBi5XZPSSo0M62KjXNBzABtQANJe8gdkiWmAYOut11uFqtqND2ODmmYI5GCORBBBGohbqdmWrI5E+RXhilkRsFA4YllRGRPkRsFA2RSyK/KnDEbBQPkSyIjIlkRsFA+RLIiMqbKjYKB8qWREZExYlsFA5YmyInImLUbBQKWJixE5VEtRsFAxYouYiS1QLUbBQMWKBYiSFAhLYNQZzFBzESQq3BGw6IMbZJWsFkktgo1gNFYxt/FIDl4qymF453DtasP/AKiGNn1Db+0w9tx/eKWvJb4bdZHTLBOrYKqxsAzSIJ/grU3ndwaVUO0S+jyoUnPe2j2jlL+qZTgEDrC4BtpEHNYiwYDpKPo7DGWlncAXBzoDb5erD5c7iTFt3avx6XZeBbTq0XTLyHB73fE8vECBOktsBpISdQDqoIHZaX0oObWMu4g5bcQdF2SdIyirf2ANn4OmGEdXTMUMUbtvLXgtk6yLAHWALqG1+jRDiaQkOaXim5xyy6nUc1oJu29MgTPgqdpVC2aYNwzEAkWs4lsReLgR4LpMZiQ4taLgmkw3EWbXaRadxPBCmlHkbg2+DiMGMpcGCMoOdr3ODMwFUh5EWdEAC4PcZG7s7a5pPL2g5XPitSdlDsxfU7RG6rAFt4AHCBsDgxUL4s7PAn4HNis4hw3w1st5iN6zsU4McKgMtc4Ez94Z3faEC2Zs6GbT3KtqYkrPUcPiGvALSHAgEEaQ4SD5JftbZAAMuiCY13zMQIk67lyHRzaBBFAODQ8FzTE/cJygEansv1Or+S29oNipTbfjfm12izyZmqRUMSNprwRImOMEeU6/oU6yaeIFNgeZIgcOB0krQq4lvV4d4zAVosY1e0FoPcOacMza5JljouSC5Jm3HPrB7S407wyQ22W8xM3aTfguqbUs4QLCm6bzDwLeZ4KpZKEoWWJBU5929LrhxCe4tS5MVQcSOI81EYkETIjjNkbsNQhKUM/EQY4Tmvpwm3GOChUxYBiCXQLAXvvRuGoVKYlDDEju14/d18vnwUXYnhc39EbhqEEpiUF+2DQ2PCD9bj5FTpVs7srTfyFuZ0RsGpe4qBKEdi+1lDXEjcBJ1jQc1QdoiYg25D2nmjYNQ5zlWSgK20mtMGQdItM8NdVCvtBrSA6WkgESWiQdDcwjYeoeSoOcst+1hwd6b9N/NL/xEESOergLcb6aReyNw1NRhsksyltEETI373ceTYTI2QanZs3pxr9c0mJ2hcNGxasPp5Vy4CqZcAHULtLgYNZgtlBOnJbRcuB/6idI4pvwr2ZBUNMtq5pJ6tzanwBvFpFynHsTOXofs5d/aPIzAOD+sBjNPZLwCOzl0bvPEhJuPojKHOYC2Wy0SHMIykHtAmxI8SsXCYam94DXOLocQIA4Tct7ls4fANYL9dPKphwN251B0ea3Ub9ydhfttEkgZnfEOw2Zg9ibOgDeJ0tI1WlT2uA/7OlXac9O0MBlrXgSSwQe2YkbucrINGkXnMzEPcIJ+0ZJjLoequYt/Rb+zNrmlRFJtKsWyCQ+sw5j/KW9nubCJdAnyZ2Dr1iXdVSee1NnUxEh4I7RvabgjTmEsZUqsDHvoVGio6zutp9p5k2AuzTQwt6ttsVzDqJblaAQHNEguAkgNMmSNeKfbODp4hjv3hzcwGRjmSyd3blrze85NDos/V5RVcHH4XHMa34btLMvag2zQRGgB9xwXVVtvuyU6r2Zy/rYBIAY1jnncIJvF+C5+r0Wrgy11B/8lWJk6N6xrCe+I5rpsRsh9Ojh21muZkbVLwLkh1SpADmgi4c0Eg2F1c3Bcii5AlPpK6oW0uqcHZmR2iTYGbZMziQZ5xvXUMqVXjDtLabRTe0MaX3LoaAHZomxmLagWJWXso0sM9r2AZmNNiHEFrrQBuMQZ89VdsJmHrdaa4cQHy1wcfvzbK0AgANF9+Y6QCsHO38pf5BqmxOqbd4Y4TDB2nDQXgdoy8Cx3iEViMESwZi8kw0Ezms0FuUuto3SbRBKoxe0HUH/AGTWVtYJA7MmQRmJcZuTfWeJmz/zBVdHWNpxmkQMRmHMC7Z1jtbty0WKbVslyinRobO2s5zMpMFliSBLrWDhMzPEeCvxOIzOydY2HEO+A6EGRN2m8a6xoVmt200uI+ESdDVYNTLrWmbz3+F+L2wW0wabxmIbID6nAg6sIuQ3daSrUKDbgNo4MvpkU3Qcxl0X7+01p1ItbfwKl/4W/K81BDWtgGG6AS64cA2c09oEDmueG36hBa5sNI0aaYE7iT1ckXPcOOozWVCGgQLOnfysTw7o0C19GT4I9VLk6baNB1FudgDzvyuyRF/hzbuA5m+4fD1azgD1TRlaR2XcDaMxP6g9yxxii34OwMoEN0gADfMabo3cokNoVNc7pNtTxlUvHkvYh5o/c2G7TrhxOVx3aCJFju4hZjn1nuJyuvPwh0ju+hohmYl40c4dxI9lTUcSZdJ77lbRwmby/kJfi8S2AXOa0CzXEx8U7xJumGNeJaCGMOobmtedc0nxO5DOCrLU348GSs0l0an7c0NlrRmBGVzmuLQBfTNJdmvMqqvtNziSXkNDpYwMndbMS65ixO/gs9xtE2mfHuVZ0S+GgP15MOxu0Q60S0Cwd2jJAzXdNjAHhyUcNtGDDiS2A2YkhoOndF44oBMWI+HgHrSHqPZHZaGusQYmDM+USJN96oxOOFgGBrr5yQ7tG0ECMrYFrK19MBsk749vXVDPrME301WcsWJdui1kmwvC7TqtaAKgAHM8e5JZwxo3ZY52Psksqh7l3I9mzWWftjanUNDsheJixiNSN15g+S5XoZt+pUqOpVnl5IzMLomW/EAeYv8A6St/bRBoPB4CLbxcevuuVGzM2r0vdFqI8X/osathG7Qqg4gFoptBimcpOadS6UNUaRuJ8Fq9GsHXdVJZQdUkCQSGgjSMxIHldVVcolMlhuiOFYczWP1Ik1O3ECYgAcLkLWq7Hw5bl6htNtnB1IkPNyDmL8wix3D5n1MHWF6lIs/h6zCNgSPvOqye9SfiA3IOpYSLunE0txccphxGkGQOSFKXuKonOGjgR/ivEfxs9D1cLLxVQdYf2etUZTgXDnZibTOUAakLn6DrC+g3gAmxNzrw80VUrw0zBkEXJ3jLPsR6yhzk+GyqSOm2O3rKPW4h9aoJc1ozNd2S6mTl6xrgDmZe14G8AgnamwDVDDh6xcKjy1oqNDS1zWOdlJpjUiwtz0UcOMuFpt/gafF3aPqVp7JrRRJtNGvRqjl2spPkAoUqY2uDy6lUcGPuQQ5o1II1kFbGB2xVpgZXuHGHOE7tQpbb2O9mKxNJrHEGsXUwGuuwlzxBOuVrgCeSso7EiA+rRaYlzAXvqNHNrGkT4rrjGMuzmbkujXp9I6mVpqZKtoirTDrECRmMkDxCQx2GqGTSNIxH7vULB35SHEeESsSswNEZmvDXObLTYx95sgS22qs2dhH1nZKVNz3Hc2IA4k6NHMwqx4YuN3QSyyTo334WlViMU4ECwrMLv+8EkDwKiNgYgszsY2q0aupOa4CORgk9wK39idDWU4dinCoR/hNLurB5usX7rQBa8zCJ2n0spsa+nh4ljHQWxkbAOmXW+4efEWacXV2DgmrOC63kT9cIT5zpB7riEMap/EUi619/iu5I5bCXT9OCTY3kDlN/JC5x9fql1iYBYH8TfJxPhZXN6vfUI7qfzcFmmonZU+rIodhlR7Pu5+9waN1+yCd/MqFKoI7bXE7i1wb5y10oYVd/FLrdTOiQWWurWgDfqZzdxixjkBqqyVGRx+uOiZ5Ea+v6IATyqyUieagRznzRYIcu5qD+RSjmEi0nT8khkevcG5QbTMODXNBiMwa4EB0WzRPNBUmZNA0/zNB9NyJJ4qtyyljjLtFqbROi8AAdTQ/2O4/zJJUjbz90lPoxH6kivB4g0azH6FjxIPIw4HgvTMRUlpje0x4grzPbYHX1Y0zujzn6711lHbLeqZqSabZjjlgnXivOO055mPqAf2j/APe75ojZmKcaoLy5zYM5pI01usxtF14JMamwHir6DWOe3O4wSfxZSBoQW754SgSN/E7QYW02BwnrQQBvBquMjzRmO2ixjshJBc1xncBDgZKxdp4hjDSYwA9gOcRLSCHvdlkjTKnx20mPa5paWvLSLhu+YEg6Sp1HZkU9wjgPb5qdai9wGVrnQJOVjnRqL5RYWOvBWvpmdQCdATc2BEAX3LW2BiAwmJMhpmIBhx0va5KYGtm+xZ/JT/4hH9H25utp3+0ovFuMSI529VhU8XNJgP4WjyAC1Ng1stZh3ZgD3OsfQrP6lfQy+nYc51GqSctXC0Td09thcx4A3WDD3krmaRLiAASSQAADJO4CBc3Xa9N9nFvV03Pa1oa8sLhAaDUBhxG6TrFpM2uOVwlI0KpbWbkeAIB/i0IOhkaHTW67sUqhZy5Fcjrti9CnOax2KJYCS4U2n7Qgm2cmzOep10hdW/E0MJRMBlKmDMD7zuGs1H2Frmx3BcnsrpJVpdk9thsWOkjw4JtsbMZjXdZRrEVdOorGGAW7NFwENH8J851zjLbhvgqUdeUuSjanSCpiy4NLqdCCNO28ZZLXESAIk5RbSeKzcPQydaLwaTyO4sJB9OWmisZs59FzqdRjqbiBAcf5jmBFovEiZy2sFNtENNQC80ap1JnsPO8CLQtpNRpR6szXPLMd0kfpZRmN/lz3Qo+BkcRKYyfkYA8oXdZyk5m+vdzSebRoT3SoPef6/U+KYOBE92neJCLAmXbtDpqkXd/C1lAE6R7fNRzRbhw4lFgW5tbTpuCjJtafrv8AdV9bzB+vVIG1gY3X/VICxr5TGoN+nkFW4e2m/wCvJMT3aIsZPrPlpv8ANRz2n8lW2f6FM7WdVNjRMP7ud0wqfUqEpi4nj5H5IsZLOVE1N/17qDgf6/0UfrelYBVJ9t2/fz70lXT0/QJJDNHHbLqPdUcwBwzOETDrd8KdHB/uxqZ/8NzwI/CCYk7rcB3rbwWlT/Nqe6zMOwuwbWjfTA5XN/ReRfB6VFtXZzAaIP4iCTec1N437pgxyVdTLOGPEj1YPzROOqXZw6xpPn/VZlWoBSw5dq11Mmd2VslIB9r0x1zuWHee6BUUsXVipiOTaLR3Oa+f+SWMxDHVs2YOBw5baTdzKoDbTvIE802JeTnMOg5O0RAtYd6dE2G4PDAPkD7o8TDLnnqnwmFhzGuAnq36XvnH5I3ZuCeJLyCSIt3D5IoU/tqQ35avsyFLLRmHBdkWjX3Kv2W8h4aeI97LeOF3FZ+LwW8WIMg8P0Ucos3dl4mm9/27WvPaDXPuIdILTOlpCA6RdFSxpNJjq+GJl1Ef2+GM3OHdq5lzLI3eIzcFW+6bEa/ouo2VtgsgOkibHeNNZ3LbHloxnjs86oAF9NlN2ZjyGteQQSDoY3dynQrzcG44bvkitsO/fSQA394JgRAl07kdtXoke1Vw2YOB7eGMZ2yfuTq3U33CxOitJSZEm4hGzukL2gMqAVWbg+8c2nUHuV1TZdKsHuw7+29lYdTUIF6jHwGPsIzOFjxJlc+KR5SNRpfUt11HDilTqkGQUW0OkzHx+FqUX5KtJzHxo+0ji3cRukWlU+Q7+Puu3obYD2hmIY2swaZxJb/I7VpudOJQOM6JteC/CVZNz1NUsDyeDXiA47gHZeZtfth5EXwzkngkuUcty58PWU5dz8d9uCnXw1Sk4tqMcxwE5XCDE6gRf80dsPY78QX5ZGRhN/vPMhrAQbSQ7yWzklyZKLfBmOfFrcNb+ibUfqTPLRI85txzeszolY/1sjaxNUSHeQe75lIc5PgPS6qDuF/9sJw+/wBWPgnYEibm48vRRzeM81EvM8T4+l5T5u/0/O6LARPy+rqH1v8AklHf4hMY4j0+SVjHA7vrvTR9X+aYv4+hBUAeH/1SsZY7uUPrf8lEk8PQfNQcfqAlYwqloPmPkko0Tbdv90kWOjtME2WE8X1PRzh+SE2FRnDU+4j1K2hh+zAtM+uuneobNwPV0msmYm/jK8iz00gR+FB1HD0uhsdszrABpcGYmwN1ttp69/tY+ytbSSCjGwux2hznRqBa0WG4Ra5TbYwTzSy02EuLmWHIi/ALoqdMKwMRYUimnRue9XMpQZhWBuiua3cmBE0ZVL6M/Xuj2NUHsvKGgs5zH4E6jX3HA80+AxWaAdZ38Ru71t4ihI08+WixcXgyDmGvDiPmsmqL7Of2l/erf+8Pdeq4nAtrNEOdTe2clRpu2RHaabPb/C6dbQbrybEumu08ao916jhK+UBbp0YSRi7V2KKzix7RSxJBIc2eqrjUubvmYn7wtOYQViUdilmHrCqz7Wm4lkWOUhoDdDIJBiJ5ar1BuDp16WV4lrxxIIIOoIuCDvCxcRg3087Kjuta0EtLRD8ou0P3FwIiRqIm8qpSsFwqPMw309O/zV1DEFpsV01fD03yS0Q46NkfDH4dTCzsdscf4Tg4wS5sOtBgwYg84NrbrrPcvUsbtBlZoZiabarRpms5s/geO03wIXQ7DwWHbTDKRdDbhriM17ndff8AquDcC0wRBCKwuMLVayOqfJLir4Oo2v0QoVpcQWVSNQZAPEtNif8Abryvy2N6B1mQWva8fevldxJAMjKBv11sF0uzdvm2ftAacQt2hjQ+Ml9Lfe7xuPh/TWM2v0szlBPtHlmA6NValOu5zXsfTaC1j2kOcR2iCCLjJmiNTHNYL2wYO7UEQR3yvcaZa55Lctg0utDrlxbJ3ffPiqNqYBtUEOY2p2gW9YBLZIDocGzoN/C6r4iabtX+CHgi6pnitem5phwhwgwZkSAR5ggql4PPwJ/JeidNui9Ss9lSi0F2TK/tAFxE5YkAEwOU2suCxWCex4Y9pa45LOBF3gOAnTf78FvDPGSMZ4nEGnmR4lMKnM+In8ypAHdffa6gSTwMnx8FrZnTE7lHl+SYkePLT8/RRPcfruUN9/r0RYE8w3+4/NE7NwnXVBTDmsc5pLc8wSN0tBi0mSIsgzyJHerMFjatGoH03N5te0OY6DIzA31ANiPhHBRJ0uC4JXybQ2Bim26l5jeG2PMJIqj0qrQPsW/6a9cDvALjCSx9Rm3pQ9ztMt+6/wCXz81JrVYGp8sLhOwpbTUyzTvCtp04AHIeylk070AJrE7W3PgfyVoani/gfr1KAGyK6imaFbTGo8eV00Jkyzf5+vn+qnlUmhO0eioQM6nund6IPFYedNbrTeB4ql4kcPfmpkhpnmm0v7z/APN+a9Tw2DMCSNPcER7ea8t2x/ej/n/mvWcNdo1cP6ee7zSbFVmlhyKVLMfuz4kxbzWRTqufUBLZDpLpEgzaDbSCfNPiHF7m0hoDLuZC1qNMWgdyuKIZxHTDZwoGmWOflqdZDCZDMpaYZ+Fpzacu6MbZ2KeHduq/JEMaXFzaZJBlo3CforuummHDm0pbmDS+bGe1lFiNOM8lyLNiuOjrfxbhz3Dhru8Bz5fJwwbxylybRxya2IYva2HrHJWY+iQbV4lpG7MAJkw2w4HhfMxmznMGdpFSkSQ2q0y05bG47lq1dkMILS7NpoOyOOup5j1SZSp0QZdAcGAyTBDLN7I4boFlUXH9oNe5gUq8LSwu0YP5oHGmm53Z7Pfof/z6+CEeS03stEQd1gdtfiAOnaHxQJsTvFzYzqtqhiWvHZIM7hrv3anwleaUMYRvWrhtocDBVrI12JxO4e4c45X1H15oevRzGCGlpF7AmdxE2tuWZg9tHR4n+IGD7X8VrUaweOyQ7u18Rr7jmtFTI5RzGP6FYdxc5gdTLpEMPZgzo08OzaQLblkbN6JGjiW5nioxoa8Q0tuCS0PBkTIBsT8JXeVawaJ10tx3+3urK5ZlkkZbQdNYj3CabXAqt2eUdLtiubVqVWAlhaajgBZhkAk8iJPmuUPd9eC9G6YDLhKry29V9AZXa0+y4i4JBPYdppmIXnDieEq/Hyuab+5l5EFBqvYTjx/NQd9fRSFv1lRcTw9SuizALousLcfvDikq6TrefunSHZ7QGJy2ytypOZp3/r+S8w9IhlUoVgCTxby90AMGpO3d/vb8/RWQo1NDrp9eyKAkApgQQfDz/X3TAfQVoZbhO/v5qkJlrD9H5JObBn9O765lMx5I0+SkROqskiYHyCqqjfoDr8/r8lYw27rHw/RQqP4CfayTGeYbb/vbv88+69ZfV6tgdoYEc5H5X47l5Htm2KPLER6r07N1r2tHwtA9rlQ1YXQdsqlbMdXeeq2sM288EHRbC0aTYC1MznumT46qBc9YN9vg/RchXxBkT2hcxvHMDiuq6dNkUbwPtZPLsSZXLY6gKVPrHQ1pcGyXNF3WHZJkybDUrgnixrK51838nRFy0q+DO2lth7TDQGyJDtZF4LZ09wRuWO6u5xJJJJuTx5nmtCq8fC8WJm2otqLaxPoFnYijlPEHQ8e/gV045xfRm7FmlOKkWNxw79YO7wVN0sy0asRN7N7bjhvHz8E1OuQoB+8cbHgeRSLgdbH8Q0/1Dd3jyUuIzUwu0IsVr4XF72mCuUghEUMUWlJcdDO4btEOtUBB/GPcjR3ueNgpHCOeadw+kzMYB+K7XNFQH4Yc1pG6YuubwuPBEFaWFqlpzMJCbltGnwEfldoL6S1/3YXN6ggamCwzYbu0Z4TC8/xGx6Tm/ZwDmcZBkEFrQGkaQC1xkR8R4Bd5iuqxH9rmY+8OaJFyCczDYgwJiDbVc7tLZFWh9qQHNyub1tOS3tNLIO+Ydq4b7XTwQljjVhkcZ9o5LFbFqBzgztAZiNQ5zWyfhv2oGgm9hqFl1mObqC2QDDpkiS2RI0lrhb8JG5dDi9rMpOioey4kAgX7NiSdCJIFh91y0WPZUBc3K9rZa3OASBUD4i0iQXHdfdouhZX9TnlhX0OSovMDXy5pLoGbHpxbMBwn5pK/VRHoSPWIUGi47z7JklwnYXAKLxbxHukkgBm7+9WgJJJgRw/wt/larqQufrckkmhFlMe5U4SSViBnDtn+Ue6k4JJJMDzHbbR+1ut/6j816bsRovbcEkkkJm5R18fkj0klZByPT+mHHChwDgaokEAg9pmoKycB2n1XOuRVeATcgCpUAAO4AWTJLyP6h/hyf6/4dWI4+lpP8R/5K/DD7J/8hPiCIPeEklv4/SM2BMaJ8U9Vth3BJJd5JUxovbf81J7RwGoTJJiHwrRDxFoaY5zEqOUcE6SyKRbRC2MCkkkykaFUWC0NhuIqNg6ke6dJbY+jOfZ57/1Ww7G4xzWta0BrDAAAksaSYCo6Ljs1/wDOPoxsJJK/oSv1Gy1o4BJJJZGx/9k=">
            <a:hlinkClick r:id="rId2"/>
          </p:cNvPr>
          <p:cNvSpPr>
            <a:spLocks noChangeAspect="1" noChangeArrowheads="1"/>
          </p:cNvSpPr>
          <p:nvPr/>
        </p:nvSpPr>
        <p:spPr bwMode="auto">
          <a:xfrm>
            <a:off x="0" y="-1371600"/>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0660" name="AutoShape 4" descr="data:image/jpeg;base64,/9j/4AAQSkZJRgABAQAAAQABAAD/2wCEAAkGBxQTEhUUExQVFRUUFBQYFxUVFhQZFhcYFBcXFxkXFRgYHCggGBolHBcYITEhJSkrLi4uFx8zODMsNygtLisBCgoKDg0OGxAQGywmICYsLCwsLCwsLCwsLCwsLCwsLCwsLCwsLCwsLCwsLCwsLCwsLCwsLCwsLCwsLCwsLCwsK//AABEIAMIBAwMBIgACEQEDEQH/xAAbAAABBQEBAAAAAAAAAAAAAAAEAAECAwUGB//EAEUQAAEDAgMECAMFBQcCBwAAAAEAAhEDIQQSMQVBUWEGEyJxgZGhsTLR8CNCUsHhFCRicvEzNENzgpKyB6IVFkRTg8LS/8QAGgEAAwEBAQEAAAAAAAAAAAAAAAECAwQFBv/EACsRAAICAgIBAgUDBQAAAAAAAAABAhEDEiExBBNRFCJBYXEyQqEFIzOBwf/aAAwDAQACEQMRAD8A7ElNKUJ1xHUIqQUYUgkBYCrQVS0qwFAy2VY1yqCtagCTSrAVW1qZxNgPidYWmOZ4whALE1mgEuMMZd53bobz1Fu4alcFtnaLsRUzmzRIYyfhFp8SRJ8tAFodINqdYeqpk9VTJ59Y4EjPbUSSQdDc8Fjhi+g8DxfTW8u3/B5vkZtnS6KsiWRXBicMXpHKU5Usqvyp8qAB8qWVEZEsqVgD5Ui1EZEsiAB8qWVXlibIixlGRNlV5amyIsAfIo5USWqOVFgDFqYtRJaolqLAFLU2VEuaoFqViBi1RLUSWKBakA1MWSVzG2SQOjuGVgrZlc/TJG9EUqzp9l8gz2jaThZjMW4aj3R2AqF57UNAjjvIHEXkpDCGhWNRtLZrZ+MxwgIlmx2TJLzyzQP+0BWoSZLmkZoCsA4aLZp7NpTOUE81hdOKIZSpuYAw9Zq3sn4XbxdbYvHc5KNmc8yirLgBBIkgaxf0CwdvbQLQaYPbe2KhEENZeKYPnPefDCeC4y4lx4m58ynDF6uD+nLHNSk7OTJ5TkqSKQxSyK4MT5F6VnLRQGJwxXhifInYUU5EsiuyJ8iVhRRlSyK/IlkQFFGVLKr8iWRKwoHypZURkSyI2GDZE2REZExaiwBsibIiSxNlRYApYoFqLLVEsRYAhYmLESWKJYixUCuYoFiKLFAtRYytjbJIhjbJIsAPHVK3WFrXtZFxP3rHf4Qjtl1qzXN6wsc0uygtJzTlzTB1EW71sVsEx47bQ7vAPunwuzKTHS2m1p4gAa+y+UPWLn0t6vNOadWN+TTWzx6qIbfkiqbOw/ub/wAmorhjsGwWJqM0cQOBMi26Fu4Xbh0e3xCxqbOY796uY36t9FZqTXRbSZ1mFxrH6OvwNj6rG6dCaFP/ADR/weswDhHKOJ3SEJtLGufDMxc1nq64zDleBy716HguU8l+xy+QlGJkhikGK8MThi9yzgopyp8qvyJ8iNgooyJZERkS6tGwUUZEsiIyJZEbBQPkSyInIlkRY6BsicMRGRLIlsFA+VNkROVNlS2CgfKoliJLExYnsFA2RRLETlTFqNgoFLFEsRRaoliNhUCFiiWoosUCxLYKBSxQcxFFqgWosKK2MsmRDGWSS2CjYIj3UmiVYWypU2a95XztHqWJjDCveyKbu4a/zNTUxcoTpNtH9nwtWrGbL1YjT4qrG/n6I1vhBtREBwBMiwJtuHHXiQPEBV1dotAkujjJEDzK5TH7afXNLDhrclarHWNcbhld1MCI+F0NdmBG4bpPPbPwpfTow1r3nE/fEtJax0MmJLTcFvFoMS4Tvh8RV/cInmf7T0p+LGXsuEk3Lvw2kNg2Jv4CLSVW0TBaQRN9/gI3yvM8RhmEB7WtGaniKzILYvUvTIMA5WNcQLE52xwKwjgx0CoRLg1pY57HBsAscSw6EOghsOJHgPQxOONaxXBzTubtnqIYpBi5XZPSSo0M62KjXNBzABtQANJe8gdkiWmAYOut11uFqtqND2ODmmYI5GCORBBBGohbqdmWrI5E+RXhilkRsFA4YllRGRPkRsFA2RSyK/KnDEbBQPkSyIjIlkRsFA+RLIiMqbKjYKB8qWREZExYlsFA5YmyInImLUbBQKWJixE5VEtRsFAxYouYiS1QLUbBQMWKBYiSFAhLYNQZzFBzESQq3BGw6IMbZJWsFkktgo1gNFYxt/FIDl4qymF453DtasP/AKiGNn1Db+0w9tx/eKWvJb4bdZHTLBOrYKqxsAzSIJ/grU3ndwaVUO0S+jyoUnPe2j2jlL+qZTgEDrC4BtpEHNYiwYDpKPo7DGWlncAXBzoDb5erD5c7iTFt3avx6XZeBbTq0XTLyHB73fE8vECBOktsBpISdQDqoIHZaX0oObWMu4g5bcQdF2SdIyirf2ANn4OmGEdXTMUMUbtvLXgtk6yLAHWALqG1+jRDiaQkOaXim5xyy6nUc1oJu29MgTPgqdpVC2aYNwzEAkWs4lsReLgR4LpMZiQ4taLgmkw3EWbXaRadxPBCmlHkbg2+DiMGMpcGCMoOdr3ODMwFUh5EWdEAC4PcZG7s7a5pPL2g5XPitSdlDsxfU7RG6rAFt4AHCBsDgxUL4s7PAn4HNis4hw3w1st5iN6zsU4McKgMtc4Ez94Z3faEC2Zs6GbT3KtqYkrPUcPiGvALSHAgEEaQ4SD5JftbZAAMuiCY13zMQIk67lyHRzaBBFAODQ8FzTE/cJygEansv1Or+S29oNipTbfjfm12izyZmqRUMSNprwRImOMEeU6/oU6yaeIFNgeZIgcOB0krQq4lvV4d4zAVosY1e0FoPcOacMza5JljouSC5Jm3HPrB7S407wyQ22W8xM3aTfguqbUs4QLCm6bzDwLeZ4KpZKEoWWJBU5929LrhxCe4tS5MVQcSOI81EYkETIjjNkbsNQhKUM/EQY4Tmvpwm3GOChUxYBiCXQLAXvvRuGoVKYlDDEju14/d18vnwUXYnhc39EbhqEEpiUF+2DQ2PCD9bj5FTpVs7srTfyFuZ0RsGpe4qBKEdi+1lDXEjcBJ1jQc1QdoiYg25D2nmjYNQ5zlWSgK20mtMGQdItM8NdVCvtBrSA6WkgESWiQdDcwjYeoeSoOcst+1hwd6b9N/NL/xEESOergLcb6aReyNw1NRhsksyltEETI373ceTYTI2QanZs3pxr9c0mJ2hcNGxasPp5Vy4CqZcAHULtLgYNZgtlBOnJbRcuB/6idI4pvwr2ZBUNMtq5pJ6tzanwBvFpFynHsTOXofs5d/aPIzAOD+sBjNPZLwCOzl0bvPEhJuPojKHOYC2Wy0SHMIykHtAmxI8SsXCYam94DXOLocQIA4Tct7ls4fANYL9dPKphwN251B0ea3Ub9ydhfttEkgZnfEOw2Zg9ibOgDeJ0tI1WlT2uA/7OlXac9O0MBlrXgSSwQe2YkbucrINGkXnMzEPcIJ+0ZJjLoequYt/Rb+zNrmlRFJtKsWyCQ+sw5j/KW9nubCJdAnyZ2Dr1iXdVSee1NnUxEh4I7RvabgjTmEsZUqsDHvoVGio6zutp9p5k2AuzTQwt6ttsVzDqJblaAQHNEguAkgNMmSNeKfbODp4hjv3hzcwGRjmSyd3blrze85NDos/V5RVcHH4XHMa34btLMvag2zQRGgB9xwXVVtvuyU6r2Zy/rYBIAY1jnncIJvF+C5+r0Wrgy11B/8lWJk6N6xrCe+I5rpsRsh9Ojh21muZkbVLwLkh1SpADmgi4c0Eg2F1c3Bcii5AlPpK6oW0uqcHZmR2iTYGbZMziQZ5xvXUMqVXjDtLabRTe0MaX3LoaAHZomxmLagWJWXso0sM9r2AZmNNiHEFrrQBuMQZ89VdsJmHrdaa4cQHy1wcfvzbK0AgANF9+Y6QCsHO38pf5BqmxOqbd4Y4TDB2nDQXgdoy8Cx3iEViMESwZi8kw0Ezms0FuUuto3SbRBKoxe0HUH/AGTWVtYJA7MmQRmJcZuTfWeJmz/zBVdHWNpxmkQMRmHMC7Z1jtbty0WKbVslyinRobO2s5zMpMFliSBLrWDhMzPEeCvxOIzOydY2HEO+A6EGRN2m8a6xoVmt200uI+ESdDVYNTLrWmbz3+F+L2wW0wabxmIbID6nAg6sIuQ3daSrUKDbgNo4MvpkU3Qcxl0X7+01p1ItbfwKl/4W/K81BDWtgGG6AS64cA2c09oEDmueG36hBa5sNI0aaYE7iT1ckXPcOOozWVCGgQLOnfysTw7o0C19GT4I9VLk6baNB1FudgDzvyuyRF/hzbuA5m+4fD1azgD1TRlaR2XcDaMxP6g9yxxii34OwMoEN0gADfMabo3cokNoVNc7pNtTxlUvHkvYh5o/c2G7TrhxOVx3aCJFju4hZjn1nuJyuvPwh0ju+hohmYl40c4dxI9lTUcSZdJ77lbRwmby/kJfi8S2AXOa0CzXEx8U7xJumGNeJaCGMOobmtedc0nxO5DOCrLU348GSs0l0an7c0NlrRmBGVzmuLQBfTNJdmvMqqvtNziSXkNDpYwMndbMS65ixO/gs9xtE2mfHuVZ0S+GgP15MOxu0Q60S0Cwd2jJAzXdNjAHhyUcNtGDDiS2A2YkhoOndF44oBMWI+HgHrSHqPZHZaGusQYmDM+USJN96oxOOFgGBrr5yQ7tG0ECMrYFrK19MBsk749vXVDPrME301WcsWJdui1kmwvC7TqtaAKgAHM8e5JZwxo3ZY52Psksqh7l3I9mzWWftjanUNDsheJixiNSN15g+S5XoZt+pUqOpVnl5IzMLomW/EAeYv8A6St/bRBoPB4CLbxcevuuVGzM2r0vdFqI8X/osathG7Qqg4gFoptBimcpOadS6UNUaRuJ8Fq9GsHXdVJZQdUkCQSGgjSMxIHldVVcolMlhuiOFYczWP1Ik1O3ECYgAcLkLWq7Hw5bl6htNtnB1IkPNyDmL8wix3D5n1MHWF6lIs/h6zCNgSPvOqye9SfiA3IOpYSLunE0txccphxGkGQOSFKXuKonOGjgR/ivEfxs9D1cLLxVQdYf2etUZTgXDnZibTOUAakLn6DrC+g3gAmxNzrw80VUrw0zBkEXJ3jLPsR6yhzk+GyqSOm2O3rKPW4h9aoJc1ozNd2S6mTl6xrgDmZe14G8AgnamwDVDDh6xcKjy1oqNDS1zWOdlJpjUiwtz0UcOMuFpt/gafF3aPqVp7JrRRJtNGvRqjl2spPkAoUqY2uDy6lUcGPuQQ5o1II1kFbGB2xVpgZXuHGHOE7tQpbb2O9mKxNJrHEGsXUwGuuwlzxBOuVrgCeSso7EiA+rRaYlzAXvqNHNrGkT4rrjGMuzmbkujXp9I6mVpqZKtoirTDrECRmMkDxCQx2GqGTSNIxH7vULB35SHEeESsSswNEZmvDXObLTYx95sgS22qs2dhH1nZKVNz3Hc2IA4k6NHMwqx4YuN3QSyyTo334WlViMU4ECwrMLv+8EkDwKiNgYgszsY2q0aupOa4CORgk9wK39idDWU4dinCoR/hNLurB5usX7rQBa8zCJ2n0spsa+nh4ljHQWxkbAOmXW+4efEWacXV2DgmrOC63kT9cIT5zpB7riEMap/EUi619/iu5I5bCXT9OCTY3kDlN/JC5x9fql1iYBYH8TfJxPhZXN6vfUI7qfzcFmmonZU+rIodhlR7Pu5+9waN1+yCd/MqFKoI7bXE7i1wb5y10oYVd/FLrdTOiQWWurWgDfqZzdxixjkBqqyVGRx+uOiZ5Ea+v6IATyqyUieagRznzRYIcu5qD+RSjmEi0nT8khkevcG5QbTMODXNBiMwa4EB0WzRPNBUmZNA0/zNB9NyJJ4qtyyljjLtFqbROi8AAdTQ/2O4/zJJUjbz90lPoxH6kivB4g0azH6FjxIPIw4HgvTMRUlpje0x4grzPbYHX1Y0zujzn6711lHbLeqZqSabZjjlgnXivOO055mPqAf2j/APe75ojZmKcaoLy5zYM5pI01usxtF14JMamwHir6DWOe3O4wSfxZSBoQW754SgSN/E7QYW02BwnrQQBvBquMjzRmO2ixjshJBc1xncBDgZKxdp4hjDSYwA9gOcRLSCHvdlkjTKnx20mPa5paWvLSLhu+YEg6Sp1HZkU9wjgPb5qdai9wGVrnQJOVjnRqL5RYWOvBWvpmdQCdATc2BEAX3LW2BiAwmJMhpmIBhx0va5KYGtm+xZ/JT/4hH9H25utp3+0ovFuMSI529VhU8XNJgP4WjyAC1Ng1stZh3ZgD3OsfQrP6lfQy+nYc51GqSctXC0Td09thcx4A3WDD3krmaRLiAASSQAADJO4CBc3Xa9N9nFvV03Pa1oa8sLhAaDUBhxG6TrFpM2uOVwlI0KpbWbkeAIB/i0IOhkaHTW67sUqhZy5Fcjrti9CnOax2KJYCS4U2n7Qgm2cmzOep10hdW/E0MJRMBlKmDMD7zuGs1H2Frmx3BcnsrpJVpdk9thsWOkjw4JtsbMZjXdZRrEVdOorGGAW7NFwENH8J851zjLbhvgqUdeUuSjanSCpiy4NLqdCCNO28ZZLXESAIk5RbSeKzcPQydaLwaTyO4sJB9OWmisZs59FzqdRjqbiBAcf5jmBFovEiZy2sFNtENNQC80ap1JnsPO8CLQtpNRpR6szXPLMd0kfpZRmN/lz3Qo+BkcRKYyfkYA8oXdZyk5m+vdzSebRoT3SoPef6/U+KYOBE92neJCLAmXbtDpqkXd/C1lAE6R7fNRzRbhw4lFgW5tbTpuCjJtafrv8AdV9bzB+vVIG1gY3X/VICxr5TGoN+nkFW4e2m/wCvJMT3aIsZPrPlpv8ANRz2n8lW2f6FM7WdVNjRMP7ud0wqfUqEpi4nj5H5IsZLOVE1N/17qDgf6/0UfrelYBVJ9t2/fz70lXT0/QJJDNHHbLqPdUcwBwzOETDrd8KdHB/uxqZ/8NzwI/CCYk7rcB3rbwWlT/Nqe6zMOwuwbWjfTA5XN/ReRfB6VFtXZzAaIP4iCTec1N437pgxyVdTLOGPEj1YPzROOqXZw6xpPn/VZlWoBSw5dq11Mmd2VslIB9r0x1zuWHee6BUUsXVipiOTaLR3Oa+f+SWMxDHVs2YOBw5baTdzKoDbTvIE802JeTnMOg5O0RAtYd6dE2G4PDAPkD7o8TDLnnqnwmFhzGuAnq36XvnH5I3ZuCeJLyCSIt3D5IoU/tqQ35avsyFLLRmHBdkWjX3Kv2W8h4aeI97LeOF3FZ+LwW8WIMg8P0Ucos3dl4mm9/27WvPaDXPuIdILTOlpCA6RdFSxpNJjq+GJl1Ef2+GM3OHdq5lzLI3eIzcFW+6bEa/ouo2VtgsgOkibHeNNZ3LbHloxnjs86oAF9NlN2ZjyGteQQSDoY3dynQrzcG44bvkitsO/fSQA394JgRAl07kdtXoke1Vw2YOB7eGMZ2yfuTq3U33CxOitJSZEm4hGzukL2gMqAVWbg+8c2nUHuV1TZdKsHuw7+29lYdTUIF6jHwGPsIzOFjxJlc+KR5SNRpfUt11HDilTqkGQUW0OkzHx+FqUX5KtJzHxo+0ji3cRukWlU+Q7+Puu3obYD2hmIY2swaZxJb/I7VpudOJQOM6JteC/CVZNz1NUsDyeDXiA47gHZeZtfth5EXwzkngkuUcty58PWU5dz8d9uCnXw1Sk4tqMcxwE5XCDE6gRf80dsPY78QX5ZGRhN/vPMhrAQbSQ7yWzklyZKLfBmOfFrcNb+ibUfqTPLRI85txzeszolY/1sjaxNUSHeQe75lIc5PgPS6qDuF/9sJw+/wBWPgnYEibm48vRRzeM81EvM8T4+l5T5u/0/O6LARPy+rqH1v8AklHf4hMY4j0+SVjHA7vrvTR9X+aYv4+hBUAeH/1SsZY7uUPrf8lEk8PQfNQcfqAlYwqloPmPkko0Tbdv90kWOjtME2WE8X1PRzh+SE2FRnDU+4j1K2hh+zAtM+uuneobNwPV0msmYm/jK8iz00gR+FB1HD0uhsdszrABpcGYmwN1ttp69/tY+ytbSSCjGwux2hznRqBa0WG4Ra5TbYwTzSy02EuLmWHIi/ALoqdMKwMRYUimnRue9XMpQZhWBuiua3cmBE0ZVL6M/Xuj2NUHsvKGgs5zH4E6jX3HA80+AxWaAdZ38Ru71t4ihI08+WixcXgyDmGvDiPmsmqL7Of2l/erf+8Pdeq4nAtrNEOdTe2clRpu2RHaabPb/C6dbQbrybEumu08ao916jhK+UBbp0YSRi7V2KKzix7RSxJBIc2eqrjUubvmYn7wtOYQViUdilmHrCqz7Wm4lkWOUhoDdDIJBiJ5ar1BuDp16WV4lrxxIIIOoIuCDvCxcRg3087Kjuta0EtLRD8ou0P3FwIiRqIm8qpSsFwqPMw309O/zV1DEFpsV01fD03yS0Q46NkfDH4dTCzsdscf4Tg4wS5sOtBgwYg84NrbrrPcvUsbtBlZoZiabarRpms5s/geO03wIXQ7DwWHbTDKRdDbhriM17ndff8AquDcC0wRBCKwuMLVayOqfJLir4Oo2v0QoVpcQWVSNQZAPEtNif8Abryvy2N6B1mQWva8fevldxJAMjKBv11sF0uzdvm2ftAacQt2hjQ+Ml9Lfe7xuPh/TWM2v0szlBPtHlmA6NValOu5zXsfTaC1j2kOcR2iCCLjJmiNTHNYL2wYO7UEQR3yvcaZa55Lctg0utDrlxbJ3ffPiqNqYBtUEOY2p2gW9YBLZIDocGzoN/C6r4iabtX+CHgi6pnitem5phwhwgwZkSAR5ggql4PPwJ/JeidNui9Ss9lSi0F2TK/tAFxE5YkAEwOU2suCxWCex4Y9pa45LOBF3gOAnTf78FvDPGSMZ4nEGnmR4lMKnM+In8ypAHdffa6gSTwMnx8FrZnTE7lHl+SYkePLT8/RRPcfruUN9/r0RYE8w3+4/NE7NwnXVBTDmsc5pLc8wSN0tBi0mSIsgzyJHerMFjatGoH03N5te0OY6DIzA31ANiPhHBRJ0uC4JXybQ2Bim26l5jeG2PMJIqj0qrQPsW/6a9cDvALjCSx9Rm3pQ9ztMt+6/wCXz81JrVYGp8sLhOwpbTUyzTvCtp04AHIeylk070AJrE7W3PgfyVoani/gfr1KAGyK6imaFbTGo8eV00Jkyzf5+vn+qnlUmhO0eioQM6nund6IPFYedNbrTeB4ql4kcPfmpkhpnmm0v7z/APN+a9Tw2DMCSNPcER7ea8t2x/ej/n/mvWcNdo1cP6ee7zSbFVmlhyKVLMfuz4kxbzWRTqufUBLZDpLpEgzaDbSCfNPiHF7m0hoDLuZC1qNMWgdyuKIZxHTDZwoGmWOflqdZDCZDMpaYZ+Fpzacu6MbZ2KeHduq/JEMaXFzaZJBlo3CforuummHDm0pbmDS+bGe1lFiNOM8lyLNiuOjrfxbhz3Dhru8Bz5fJwwbxylybRxya2IYva2HrHJWY+iQbV4lpG7MAJkw2w4HhfMxmznMGdpFSkSQ2q0y05bG47lq1dkMILS7NpoOyOOup5j1SZSp0QZdAcGAyTBDLN7I4boFlUXH9oNe5gUq8LSwu0YP5oHGmm53Z7Pfof/z6+CEeS03stEQd1gdtfiAOnaHxQJsTvFzYzqtqhiWvHZIM7hrv3anwleaUMYRvWrhtocDBVrI12JxO4e4c45X1H15oevRzGCGlpF7AmdxE2tuWZg9tHR4n+IGD7X8VrUaweOyQ7u18Rr7jmtFTI5RzGP6FYdxc5gdTLpEMPZgzo08OzaQLblkbN6JGjiW5nioxoa8Q0tuCS0PBkTIBsT8JXeVawaJ10tx3+3urK5ZlkkZbQdNYj3CabXAqt2eUdLtiubVqVWAlhaajgBZhkAk8iJPmuUPd9eC9G6YDLhKry29V9AZXa0+y4i4JBPYdppmIXnDieEq/Hyuab+5l5EFBqvYTjx/NQd9fRSFv1lRcTw9SuizALousLcfvDikq6TrefunSHZ7QGJy2ytypOZp3/r+S8w9IhlUoVgCTxby90AMGpO3d/vb8/RWQo1NDrp9eyKAkApgQQfDz/X3TAfQVoZbhO/v5qkJlrD9H5JObBn9O765lMx5I0+SkROqskiYHyCqqjfoDr8/r8lYw27rHw/RQqP4CfayTGeYbb/vbv88+69ZfV6tgdoYEc5H5X47l5Htm2KPLER6r07N1r2tHwtA9rlQ1YXQdsqlbMdXeeq2sM288EHRbC0aTYC1MznumT46qBc9YN9vg/RchXxBkT2hcxvHMDiuq6dNkUbwPtZPLsSZXLY6gKVPrHQ1pcGyXNF3WHZJkybDUrgnixrK51838nRFy0q+DO2lth7TDQGyJDtZF4LZ09wRuWO6u5xJJJJuTx5nmtCq8fC8WJm2otqLaxPoFnYijlPEHQ8e/gV045xfRm7FmlOKkWNxw79YO7wVN0sy0asRN7N7bjhvHz8E1OuQoB+8cbHgeRSLgdbH8Q0/1Dd3jyUuIzUwu0IsVr4XF72mCuUghEUMUWlJcdDO4btEOtUBB/GPcjR3ueNgpHCOeadw+kzMYB+K7XNFQH4Yc1pG6YuubwuPBEFaWFqlpzMJCbltGnwEfldoL6S1/3YXN6ggamCwzYbu0Z4TC8/xGx6Tm/ZwDmcZBkEFrQGkaQC1xkR8R4Bd5iuqxH9rmY+8OaJFyCczDYgwJiDbVc7tLZFWh9qQHNyub1tOS3tNLIO+Ydq4b7XTwQljjVhkcZ9o5LFbFqBzgztAZiNQ5zWyfhv2oGgm9hqFl1mObqC2QDDpkiS2RI0lrhb8JG5dDi9rMpOioey4kAgX7NiSdCJIFh91y0WPZUBc3K9rZa3OASBUD4i0iQXHdfdouhZX9TnlhX0OSovMDXy5pLoGbHpxbMBwn5pK/VRHoSPWIUGi47z7JklwnYXAKLxbxHukkgBm7+9WgJJJgRw/wt/larqQufrckkmhFlMe5U4SSViBnDtn+Ue6k4JJJMDzHbbR+1ut/6j816bsRovbcEkkkJm5R18fkj0klZByPT+mHHChwDgaokEAg9pmoKycB2n1XOuRVeATcgCpUAAO4AWTJLyP6h/hyf6/4dWI4+lpP8R/5K/DD7J/8hPiCIPeEklv4/SM2BMaJ8U9Vth3BJJd5JUxovbf81J7RwGoTJJiHwrRDxFoaY5zEqOUcE6SyKRbRC2MCkkkykaFUWC0NhuIqNg6ke6dJbY+jOfZ57/1Ww7G4xzWta0BrDAAAksaSYCo6Ljs1/wDOPoxsJJK/oSv1Gy1o4BJJJZGx/9k=">
            <a:hlinkClick r:id="rId2"/>
          </p:cNvPr>
          <p:cNvSpPr>
            <a:spLocks noChangeAspect="1" noChangeArrowheads="1"/>
          </p:cNvSpPr>
          <p:nvPr/>
        </p:nvSpPr>
        <p:spPr bwMode="auto">
          <a:xfrm>
            <a:off x="0" y="-1371600"/>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0662" name="AutoShape 6" descr="data:image/jpeg;base64,/9j/4AAQSkZJRgABAQAAAQABAAD/2wCEAAkGBxQTEhUUExQVFRUUFBQYFxUVFhQZFhcYFBcXFxkXFRgYHCggGBolHBcYITEhJSkrLi4uFx8zODMsNygtLisBCgoKDg0OGxAQGywmICYsLCwsLCwsLCwsLCwsLCwsLCwsLCwsLCwsLCwsLCwsLCwsLCwsLCwsLCwsLCwsLCwsK//AABEIAMIBAwMBIgACEQEDEQH/xAAbAAABBQEBAAAAAAAAAAAAAAAEAAECAwUGB//EAEUQAAEDAgMECAMFBQcCBwAAAAEAAhEDIQQSMQVBUWEGEyJxgZGhsTLR8CNCUsHhFCRicvEzNENzgpKyB6IVFkRTg8LS/8QAGgEAAwEBAQEAAAAAAAAAAAAAAAECAwQFBv/EACsRAAICAgIBAgUDBQAAAAAAAAABAhEDEiExBBNRFCJBYXEyQqEFIzOBwf/aAAwDAQACEQMRAD8A7ElNKUJ1xHUIqQUYUgkBYCrQVS0qwFAy2VY1yqCtagCTSrAVW1qZxNgPidYWmOZ4whALE1mgEuMMZd53bobz1Fu4alcFtnaLsRUzmzRIYyfhFp8SRJ8tAFodINqdYeqpk9VTJ59Y4EjPbUSSQdDc8Fjhi+g8DxfTW8u3/B5vkZtnS6KsiWRXBicMXpHKU5Usqvyp8qAB8qWVEZEsqVgD5Ui1EZEsiAB8qWVXlibIixlGRNlV5amyIsAfIo5USWqOVFgDFqYtRJaolqLAFLU2VEuaoFqViBi1RLUSWKBakA1MWSVzG2SQOjuGVgrZlc/TJG9EUqzp9l8gz2jaThZjMW4aj3R2AqF57UNAjjvIHEXkpDCGhWNRtLZrZ+MxwgIlmx2TJLzyzQP+0BWoSZLmkZoCsA4aLZp7NpTOUE81hdOKIZSpuYAw9Zq3sn4XbxdbYvHc5KNmc8yirLgBBIkgaxf0CwdvbQLQaYPbe2KhEENZeKYPnPefDCeC4y4lx4m58ynDF6uD+nLHNSk7OTJ5TkqSKQxSyK4MT5F6VnLRQGJwxXhifInYUU5EsiuyJ8iVhRRlSyK/IlkQFFGVLKr8iWRKwoHypZURkSyI2GDZE2REZExaiwBsibIiSxNlRYApYoFqLLVEsRYAhYmLESWKJYixUCuYoFiKLFAtRYytjbJIhjbJIsAPHVK3WFrXtZFxP3rHf4Qjtl1qzXN6wsc0uygtJzTlzTB1EW71sVsEx47bQ7vAPunwuzKTHS2m1p4gAa+y+UPWLn0t6vNOadWN+TTWzx6qIbfkiqbOw/ub/wAmorhjsGwWJqM0cQOBMi26Fu4Xbh0e3xCxqbOY796uY36t9FZqTXRbSZ1mFxrH6OvwNj6rG6dCaFP/ADR/weswDhHKOJ3SEJtLGufDMxc1nq64zDleBy716HguU8l+xy+QlGJkhikGK8MThi9yzgopyp8qvyJ8iNgooyJZERkS6tGwUUZEsiIyJZEbBQPkSyInIlkRY6BsicMRGRLIlsFA+VNkROVNlS2CgfKoliJLExYnsFA2RRLETlTFqNgoFLFEsRRaoliNhUCFiiWoosUCxLYKBSxQcxFFqgWosKK2MsmRDGWSS2CjYIj3UmiVYWypU2a95XztHqWJjDCveyKbu4a/zNTUxcoTpNtH9nwtWrGbL1YjT4qrG/n6I1vhBtREBwBMiwJtuHHXiQPEBV1dotAkujjJEDzK5TH7afXNLDhrclarHWNcbhld1MCI+F0NdmBG4bpPPbPwpfTow1r3nE/fEtJax0MmJLTcFvFoMS4Tvh8RV/cInmf7T0p+LGXsuEk3Lvw2kNg2Jv4CLSVW0TBaQRN9/gI3yvM8RhmEB7WtGaniKzILYvUvTIMA5WNcQLE52xwKwjgx0CoRLg1pY57HBsAscSw6EOghsOJHgPQxOONaxXBzTubtnqIYpBi5XZPSSo0M62KjXNBzABtQANJe8gdkiWmAYOut11uFqtqND2ODmmYI5GCORBBBGohbqdmWrI5E+RXhilkRsFA4YllRGRPkRsFA2RSyK/KnDEbBQPkSyIjIlkRsFA+RLIiMqbKjYKB8qWREZExYlsFA5YmyInImLUbBQKWJixE5VEtRsFAxYouYiS1QLUbBQMWKBYiSFAhLYNQZzFBzESQq3BGw6IMbZJWsFkktgo1gNFYxt/FIDl4qymF453DtasP/AKiGNn1Db+0w9tx/eKWvJb4bdZHTLBOrYKqxsAzSIJ/grU3ndwaVUO0S+jyoUnPe2j2jlL+qZTgEDrC4BtpEHNYiwYDpKPo7DGWlncAXBzoDb5erD5c7iTFt3avx6XZeBbTq0XTLyHB73fE8vECBOktsBpISdQDqoIHZaX0oObWMu4g5bcQdF2SdIyirf2ANn4OmGEdXTMUMUbtvLXgtk6yLAHWALqG1+jRDiaQkOaXim5xyy6nUc1oJu29MgTPgqdpVC2aYNwzEAkWs4lsReLgR4LpMZiQ4taLgmkw3EWbXaRadxPBCmlHkbg2+DiMGMpcGCMoOdr3ODMwFUh5EWdEAC4PcZG7s7a5pPL2g5XPitSdlDsxfU7RG6rAFt4AHCBsDgxUL4s7PAn4HNis4hw3w1st5iN6zsU4McKgMtc4Ez94Z3faEC2Zs6GbT3KtqYkrPUcPiGvALSHAgEEaQ4SD5JftbZAAMuiCY13zMQIk67lyHRzaBBFAODQ8FzTE/cJygEansv1Or+S29oNipTbfjfm12izyZmqRUMSNprwRImOMEeU6/oU6yaeIFNgeZIgcOB0krQq4lvV4d4zAVosY1e0FoPcOacMza5JljouSC5Jm3HPrB7S407wyQ22W8xM3aTfguqbUs4QLCm6bzDwLeZ4KpZKEoWWJBU5929LrhxCe4tS5MVQcSOI81EYkETIjjNkbsNQhKUM/EQY4Tmvpwm3GOChUxYBiCXQLAXvvRuGoVKYlDDEju14/d18vnwUXYnhc39EbhqEEpiUF+2DQ2PCD9bj5FTpVs7srTfyFuZ0RsGpe4qBKEdi+1lDXEjcBJ1jQc1QdoiYg25D2nmjYNQ5zlWSgK20mtMGQdItM8NdVCvtBrSA6WkgESWiQdDcwjYeoeSoOcst+1hwd6b9N/NL/xEESOergLcb6aReyNw1NRhsksyltEETI373ceTYTI2QanZs3pxr9c0mJ2hcNGxasPp5Vy4CqZcAHULtLgYNZgtlBOnJbRcuB/6idI4pvwr2ZBUNMtq5pJ6tzanwBvFpFynHsTOXofs5d/aPIzAOD+sBjNPZLwCOzl0bvPEhJuPojKHOYC2Wy0SHMIykHtAmxI8SsXCYam94DXOLocQIA4Tct7ls4fANYL9dPKphwN251B0ea3Ub9ydhfttEkgZnfEOw2Zg9ibOgDeJ0tI1WlT2uA/7OlXac9O0MBlrXgSSwQe2YkbucrINGkXnMzEPcIJ+0ZJjLoequYt/Rb+zNrmlRFJtKsWyCQ+sw5j/KW9nubCJdAnyZ2Dr1iXdVSee1NnUxEh4I7RvabgjTmEsZUqsDHvoVGio6zutp9p5k2AuzTQwt6ttsVzDqJblaAQHNEguAkgNMmSNeKfbODp4hjv3hzcwGRjmSyd3blrze85NDos/V5RVcHH4XHMa34btLMvag2zQRGgB9xwXVVtvuyU6r2Zy/rYBIAY1jnncIJvF+C5+r0Wrgy11B/8lWJk6N6xrCe+I5rpsRsh9Ojh21muZkbVLwLkh1SpADmgi4c0Eg2F1c3Bcii5AlPpK6oW0uqcHZmR2iTYGbZMziQZ5xvXUMqVXjDtLabRTe0MaX3LoaAHZomxmLagWJWXso0sM9r2AZmNNiHEFrrQBuMQZ89VdsJmHrdaa4cQHy1wcfvzbK0AgANF9+Y6QCsHO38pf5BqmxOqbd4Y4TDB2nDQXgdoy8Cx3iEViMESwZi8kw0Ezms0FuUuto3SbRBKoxe0HUH/AGTWVtYJA7MmQRmJcZuTfWeJmz/zBVdHWNpxmkQMRmHMC7Z1jtbty0WKbVslyinRobO2s5zMpMFliSBLrWDhMzPEeCvxOIzOydY2HEO+A6EGRN2m8a6xoVmt200uI+ESdDVYNTLrWmbz3+F+L2wW0wabxmIbID6nAg6sIuQ3daSrUKDbgNo4MvpkU3Qcxl0X7+01p1ItbfwKl/4W/K81BDWtgGG6AS64cA2c09oEDmueG36hBa5sNI0aaYE7iT1ckXPcOOozWVCGgQLOnfysTw7o0C19GT4I9VLk6baNB1FudgDzvyuyRF/hzbuA5m+4fD1azgD1TRlaR2XcDaMxP6g9yxxii34OwMoEN0gADfMabo3cokNoVNc7pNtTxlUvHkvYh5o/c2G7TrhxOVx3aCJFju4hZjn1nuJyuvPwh0ju+hohmYl40c4dxI9lTUcSZdJ77lbRwmby/kJfi8S2AXOa0CzXEx8U7xJumGNeJaCGMOobmtedc0nxO5DOCrLU348GSs0l0an7c0NlrRmBGVzmuLQBfTNJdmvMqqvtNziSXkNDpYwMndbMS65ixO/gs9xtE2mfHuVZ0S+GgP15MOxu0Q60S0Cwd2jJAzXdNjAHhyUcNtGDDiS2A2YkhoOndF44oBMWI+HgHrSHqPZHZaGusQYmDM+USJN96oxOOFgGBrr5yQ7tG0ECMrYFrK19MBsk749vXVDPrME301WcsWJdui1kmwvC7TqtaAKgAHM8e5JZwxo3ZY52Psksqh7l3I9mzWWftjanUNDsheJixiNSN15g+S5XoZt+pUqOpVnl5IzMLomW/EAeYv8A6St/bRBoPB4CLbxcevuuVGzM2r0vdFqI8X/osathG7Qqg4gFoptBimcpOadS6UNUaRuJ8Fq9GsHXdVJZQdUkCQSGgjSMxIHldVVcolMlhuiOFYczWP1Ik1O3ECYgAcLkLWq7Hw5bl6htNtnB1IkPNyDmL8wix3D5n1MHWF6lIs/h6zCNgSPvOqye9SfiA3IOpYSLunE0txccphxGkGQOSFKXuKonOGjgR/ivEfxs9D1cLLxVQdYf2etUZTgXDnZibTOUAakLn6DrC+g3gAmxNzrw80VUrw0zBkEXJ3jLPsR6yhzk+GyqSOm2O3rKPW4h9aoJc1ozNd2S6mTl6xrgDmZe14G8AgnamwDVDDh6xcKjy1oqNDS1zWOdlJpjUiwtz0UcOMuFpt/gafF3aPqVp7JrRRJtNGvRqjl2spPkAoUqY2uDy6lUcGPuQQ5o1II1kFbGB2xVpgZXuHGHOE7tQpbb2O9mKxNJrHEGsXUwGuuwlzxBOuVrgCeSso7EiA+rRaYlzAXvqNHNrGkT4rrjGMuzmbkujXp9I6mVpqZKtoirTDrECRmMkDxCQx2GqGTSNIxH7vULB35SHEeESsSswNEZmvDXObLTYx95sgS22qs2dhH1nZKVNz3Hc2IA4k6NHMwqx4YuN3QSyyTo334WlViMU4ECwrMLv+8EkDwKiNgYgszsY2q0aupOa4CORgk9wK39idDWU4dinCoR/hNLurB5usX7rQBa8zCJ2n0spsa+nh4ljHQWxkbAOmXW+4efEWacXV2DgmrOC63kT9cIT5zpB7riEMap/EUi619/iu5I5bCXT9OCTY3kDlN/JC5x9fql1iYBYH8TfJxPhZXN6vfUI7qfzcFmmonZU+rIodhlR7Pu5+9waN1+yCd/MqFKoI7bXE7i1wb5y10oYVd/FLrdTOiQWWurWgDfqZzdxixjkBqqyVGRx+uOiZ5Ea+v6IATyqyUieagRznzRYIcu5qD+RSjmEi0nT8khkevcG5QbTMODXNBiMwa4EB0WzRPNBUmZNA0/zNB9NyJJ4qtyyljjLtFqbROi8AAdTQ/2O4/zJJUjbz90lPoxH6kivB4g0azH6FjxIPIw4HgvTMRUlpje0x4grzPbYHX1Y0zujzn6711lHbLeqZqSabZjjlgnXivOO055mPqAf2j/APe75ojZmKcaoLy5zYM5pI01usxtF14JMamwHir6DWOe3O4wSfxZSBoQW754SgSN/E7QYW02BwnrQQBvBquMjzRmO2ixjshJBc1xncBDgZKxdp4hjDSYwA9gOcRLSCHvdlkjTKnx20mPa5paWvLSLhu+YEg6Sp1HZkU9wjgPb5qdai9wGVrnQJOVjnRqL5RYWOvBWvpmdQCdATc2BEAX3LW2BiAwmJMhpmIBhx0va5KYGtm+xZ/JT/4hH9H25utp3+0ovFuMSI529VhU8XNJgP4WjyAC1Ng1stZh3ZgD3OsfQrP6lfQy+nYc51GqSctXC0Td09thcx4A3WDD3krmaRLiAASSQAADJO4CBc3Xa9N9nFvV03Pa1oa8sLhAaDUBhxG6TrFpM2uOVwlI0KpbWbkeAIB/i0IOhkaHTW67sUqhZy5Fcjrti9CnOax2KJYCS4U2n7Qgm2cmzOep10hdW/E0MJRMBlKmDMD7zuGs1H2Frmx3BcnsrpJVpdk9thsWOkjw4JtsbMZjXdZRrEVdOorGGAW7NFwENH8J851zjLbhvgqUdeUuSjanSCpiy4NLqdCCNO28ZZLXESAIk5RbSeKzcPQydaLwaTyO4sJB9OWmisZs59FzqdRjqbiBAcf5jmBFovEiZy2sFNtENNQC80ap1JnsPO8CLQtpNRpR6szXPLMd0kfpZRmN/lz3Qo+BkcRKYyfkYA8oXdZyk5m+vdzSebRoT3SoPef6/U+KYOBE92neJCLAmXbtDpqkXd/C1lAE6R7fNRzRbhw4lFgW5tbTpuCjJtafrv8AdV9bzB+vVIG1gY3X/VICxr5TGoN+nkFW4e2m/wCvJMT3aIsZPrPlpv8ANRz2n8lW2f6FM7WdVNjRMP7ud0wqfUqEpi4nj5H5IsZLOVE1N/17qDgf6/0UfrelYBVJ9t2/fz70lXT0/QJJDNHHbLqPdUcwBwzOETDrd8KdHB/uxqZ/8NzwI/CCYk7rcB3rbwWlT/Nqe6zMOwuwbWjfTA5XN/ReRfB6VFtXZzAaIP4iCTec1N437pgxyVdTLOGPEj1YPzROOqXZw6xpPn/VZlWoBSw5dq11Mmd2VslIB9r0x1zuWHee6BUUsXVipiOTaLR3Oa+f+SWMxDHVs2YOBw5baTdzKoDbTvIE802JeTnMOg5O0RAtYd6dE2G4PDAPkD7o8TDLnnqnwmFhzGuAnq36XvnH5I3ZuCeJLyCSIt3D5IoU/tqQ35avsyFLLRmHBdkWjX3Kv2W8h4aeI97LeOF3FZ+LwW8WIMg8P0Ucos3dl4mm9/27WvPaDXPuIdILTOlpCA6RdFSxpNJjq+GJl1Ef2+GM3OHdq5lzLI3eIzcFW+6bEa/ouo2VtgsgOkibHeNNZ3LbHloxnjs86oAF9NlN2ZjyGteQQSDoY3dynQrzcG44bvkitsO/fSQA394JgRAl07kdtXoke1Vw2YOB7eGMZ2yfuTq3U33CxOitJSZEm4hGzukL2gMqAVWbg+8c2nUHuV1TZdKsHuw7+29lYdTUIF6jHwGPsIzOFjxJlc+KR5SNRpfUt11HDilTqkGQUW0OkzHx+FqUX5KtJzHxo+0ji3cRukWlU+Q7+Puu3obYD2hmIY2swaZxJb/I7VpudOJQOM6JteC/CVZNz1NUsDyeDXiA47gHZeZtfth5EXwzkngkuUcty58PWU5dz8d9uCnXw1Sk4tqMcxwE5XCDE6gRf80dsPY78QX5ZGRhN/vPMhrAQbSQ7yWzklyZKLfBmOfFrcNb+ibUfqTPLRI85txzeszolY/1sjaxNUSHeQe75lIc5PgPS6qDuF/9sJw+/wBWPgnYEibm48vRRzeM81EvM8T4+l5T5u/0/O6LARPy+rqH1v8AklHf4hMY4j0+SVjHA7vrvTR9X+aYv4+hBUAeH/1SsZY7uUPrf8lEk8PQfNQcfqAlYwqloPmPkko0Tbdv90kWOjtME2WE8X1PRzh+SE2FRnDU+4j1K2hh+zAtM+uuneobNwPV0msmYm/jK8iz00gR+FB1HD0uhsdszrABpcGYmwN1ttp69/tY+ytbSSCjGwux2hznRqBa0WG4Ra5TbYwTzSy02EuLmWHIi/ALoqdMKwMRYUimnRue9XMpQZhWBuiua3cmBE0ZVL6M/Xuj2NUHsvKGgs5zH4E6jX3HA80+AxWaAdZ38Ru71t4ihI08+WixcXgyDmGvDiPmsmqL7Of2l/erf+8Pdeq4nAtrNEOdTe2clRpu2RHaabPb/C6dbQbrybEumu08ao916jhK+UBbp0YSRi7V2KKzix7RSxJBIc2eqrjUubvmYn7wtOYQViUdilmHrCqz7Wm4lkWOUhoDdDIJBiJ5ar1BuDp16WV4lrxxIIIOoIuCDvCxcRg3087Kjuta0EtLRD8ou0P3FwIiRqIm8qpSsFwqPMw309O/zV1DEFpsV01fD03yS0Q46NkfDH4dTCzsdscf4Tg4wS5sOtBgwYg84NrbrrPcvUsbtBlZoZiabarRpms5s/geO03wIXQ7DwWHbTDKRdDbhriM17ndff8AquDcC0wRBCKwuMLVayOqfJLir4Oo2v0QoVpcQWVSNQZAPEtNif8Abryvy2N6B1mQWva8fevldxJAMjKBv11sF0uzdvm2ftAacQt2hjQ+Ml9Lfe7xuPh/TWM2v0szlBPtHlmA6NValOu5zXsfTaC1j2kOcR2iCCLjJmiNTHNYL2wYO7UEQR3yvcaZa55Lctg0utDrlxbJ3ffPiqNqYBtUEOY2p2gW9YBLZIDocGzoN/C6r4iabtX+CHgi6pnitem5phwhwgwZkSAR5ggql4PPwJ/JeidNui9Ss9lSi0F2TK/tAFxE5YkAEwOU2suCxWCex4Y9pa45LOBF3gOAnTf78FvDPGSMZ4nEGnmR4lMKnM+In8ypAHdffa6gSTwMnx8FrZnTE7lHl+SYkePLT8/RRPcfruUN9/r0RYE8w3+4/NE7NwnXVBTDmsc5pLc8wSN0tBi0mSIsgzyJHerMFjatGoH03N5te0OY6DIzA31ANiPhHBRJ0uC4JXybQ2Bim26l5jeG2PMJIqj0qrQPsW/6a9cDvALjCSx9Rm3pQ9ztMt+6/wCXz81JrVYGp8sLhOwpbTUyzTvCtp04AHIeylk070AJrE7W3PgfyVoani/gfr1KAGyK6imaFbTGo8eV00Jkyzf5+vn+qnlUmhO0eioQM6nund6IPFYedNbrTeB4ql4kcPfmpkhpnmm0v7z/APN+a9Tw2DMCSNPcER7ea8t2x/ej/n/mvWcNdo1cP6ee7zSbFVmlhyKVLMfuz4kxbzWRTqufUBLZDpLpEgzaDbSCfNPiHF7m0hoDLuZC1qNMWgdyuKIZxHTDZwoGmWOflqdZDCZDMpaYZ+Fpzacu6MbZ2KeHduq/JEMaXFzaZJBlo3CforuummHDm0pbmDS+bGe1lFiNOM8lyLNiuOjrfxbhz3Dhru8Bz5fJwwbxylybRxya2IYva2HrHJWY+iQbV4lpG7MAJkw2w4HhfMxmznMGdpFSkSQ2q0y05bG47lq1dkMILS7NpoOyOOup5j1SZSp0QZdAcGAyTBDLN7I4boFlUXH9oNe5gUq8LSwu0YP5oHGmm53Z7Pfof/z6+CEeS03stEQd1gdtfiAOnaHxQJsTvFzYzqtqhiWvHZIM7hrv3anwleaUMYRvWrhtocDBVrI12JxO4e4c45X1H15oevRzGCGlpF7AmdxE2tuWZg9tHR4n+IGD7X8VrUaweOyQ7u18Rr7jmtFTI5RzGP6FYdxc5gdTLpEMPZgzo08OzaQLblkbN6JGjiW5nioxoa8Q0tuCS0PBkTIBsT8JXeVawaJ10tx3+3urK5ZlkkZbQdNYj3CabXAqt2eUdLtiubVqVWAlhaajgBZhkAk8iJPmuUPd9eC9G6YDLhKry29V9AZXa0+y4i4JBPYdppmIXnDieEq/Hyuab+5l5EFBqvYTjx/NQd9fRSFv1lRcTw9SuizALousLcfvDikq6TrefunSHZ7QGJy2ytypOZp3/r+S8w9IhlUoVgCTxby90AMGpO3d/vb8/RWQo1NDrp9eyKAkApgQQfDz/X3TAfQVoZbhO/v5qkJlrD9H5JObBn9O765lMx5I0+SkROqskiYHyCqqjfoDr8/r8lYw27rHw/RQqP4CfayTGeYbb/vbv88+69ZfV6tgdoYEc5H5X47l5Htm2KPLER6r07N1r2tHwtA9rlQ1YXQdsqlbMdXeeq2sM288EHRbC0aTYC1MznumT46qBc9YN9vg/RchXxBkT2hcxvHMDiuq6dNkUbwPtZPLsSZXLY6gKVPrHQ1pcGyXNF3WHZJkybDUrgnixrK51838nRFy0q+DO2lth7TDQGyJDtZF4LZ09wRuWO6u5xJJJJuTx5nmtCq8fC8WJm2otqLaxPoFnYijlPEHQ8e/gV045xfRm7FmlOKkWNxw79YO7wVN0sy0asRN7N7bjhvHz8E1OuQoB+8cbHgeRSLgdbH8Q0/1Dd3jyUuIzUwu0IsVr4XF72mCuUghEUMUWlJcdDO4btEOtUBB/GPcjR3ueNgpHCOeadw+kzMYB+K7XNFQH4Yc1pG6YuubwuPBEFaWFqlpzMJCbltGnwEfldoL6S1/3YXN6ggamCwzYbu0Z4TC8/xGx6Tm/ZwDmcZBkEFrQGkaQC1xkR8R4Bd5iuqxH9rmY+8OaJFyCczDYgwJiDbVc7tLZFWh9qQHNyub1tOS3tNLIO+Ydq4b7XTwQljjVhkcZ9o5LFbFqBzgztAZiNQ5zWyfhv2oGgm9hqFl1mObqC2QDDpkiS2RI0lrhb8JG5dDi9rMpOioey4kAgX7NiSdCJIFh91y0WPZUBc3K9rZa3OASBUD4i0iQXHdfdouhZX9TnlhX0OSovMDXy5pLoGbHpxbMBwn5pK/VRHoSPWIUGi47z7JklwnYXAKLxbxHukkgBm7+9WgJJJgRw/wt/larqQufrckkmhFlMe5U4SSViBnDtn+Ue6k4JJJMDzHbbR+1ut/6j816bsRovbcEkkkJm5R18fkj0klZByPT+mHHChwDgaokEAg9pmoKycB2n1XOuRVeATcgCpUAAO4AWTJLyP6h/hyf6/4dWI4+lpP8R/5K/DD7J/8hPiCIPeEklv4/SM2BMaJ8U9Vth3BJJd5JUxovbf81J7RwGoTJJiHwrRDxFoaY5zEqOUcE6SyKRbRC2MCkkkykaFUWC0NhuIqNg6ke6dJbY+jOfZ57/1Ww7G4xzWta0BrDAAAksaSYCo6Ljs1/wDOPoxsJJK/oSv1Gy1o4BJJJZGx/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0664" name="Picture 8" descr="https://encrypted-tbn3.gstatic.com/images?q=tbn:ANd9GcRLs9BSHQGHUFXhWCIwrZY5LkaHs9gLVBbl_nUT3rPHK4JSmFuK"/>
          <p:cNvPicPr>
            <a:picLocks noChangeAspect="1" noChangeArrowheads="1"/>
          </p:cNvPicPr>
          <p:nvPr/>
        </p:nvPicPr>
        <p:blipFill>
          <a:blip r:embed="rId3" cstate="print"/>
          <a:srcRect/>
          <a:stretch>
            <a:fillRect/>
          </a:stretch>
        </p:blipFill>
        <p:spPr bwMode="auto">
          <a:xfrm>
            <a:off x="1259632" y="1052736"/>
            <a:ext cx="6624736" cy="43924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Comparative studies of rented housing</a:t>
            </a:r>
          </a:p>
          <a:p>
            <a:r>
              <a:rPr lang="en-GB" dirty="0" smtClean="0"/>
              <a:t>What is private rented housing?</a:t>
            </a:r>
          </a:p>
          <a:p>
            <a:r>
              <a:rPr lang="en-GB" dirty="0" smtClean="0"/>
              <a:t>How much of it is there?</a:t>
            </a:r>
          </a:p>
          <a:p>
            <a:r>
              <a:rPr lang="en-GB" dirty="0" smtClean="0"/>
              <a:t>Why is there more in some countries than others?</a:t>
            </a:r>
          </a:p>
          <a:p>
            <a:r>
              <a:rPr lang="en-GB" dirty="0" smtClean="0"/>
              <a:t>Does policy explain international differences in the proportion of private rented housing?</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International studies of Private Rented Housing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CCHPR (2012) The Private Rented Sector in the New Century: A Comparative Approach</a:t>
            </a:r>
          </a:p>
          <a:p>
            <a:endParaRPr lang="en-GB" dirty="0" smtClean="0"/>
          </a:p>
          <a:p>
            <a:r>
              <a:rPr lang="en-GB" dirty="0" err="1" smtClean="0"/>
              <a:t>Haffner</a:t>
            </a:r>
            <a:r>
              <a:rPr lang="en-GB" dirty="0" smtClean="0"/>
              <a:t>, MEA, Hoekstra, JSCM, Oxley, MJ &amp; </a:t>
            </a:r>
            <a:r>
              <a:rPr lang="en-GB" dirty="0" err="1" smtClean="0"/>
              <a:t>Heijden</a:t>
            </a:r>
            <a:r>
              <a:rPr lang="en-GB" dirty="0" smtClean="0"/>
              <a:t>, HMH van </a:t>
            </a:r>
            <a:r>
              <a:rPr lang="en-GB" dirty="0" err="1" smtClean="0"/>
              <a:t>der</a:t>
            </a:r>
            <a:r>
              <a:rPr lang="en-GB" dirty="0" smtClean="0"/>
              <a:t> (2009). </a:t>
            </a:r>
            <a:r>
              <a:rPr lang="en-GB" i="1" dirty="0" smtClean="0"/>
              <a:t>Bridging the gap between social and market rented housing in six European countries?</a:t>
            </a:r>
            <a:r>
              <a:rPr lang="en-GB" dirty="0" smtClean="0"/>
              <a:t> Amsterdam: IOS Press. </a:t>
            </a:r>
          </a:p>
          <a:p>
            <a:endParaRPr lang="en-GB" dirty="0" smtClean="0"/>
          </a:p>
          <a:p>
            <a:r>
              <a:rPr lang="en-GB" dirty="0" smtClean="0"/>
              <a:t>Oxley, MJ, </a:t>
            </a:r>
            <a:r>
              <a:rPr lang="en-GB" dirty="0" err="1" smtClean="0"/>
              <a:t>Lishman</a:t>
            </a:r>
            <a:r>
              <a:rPr lang="en-GB" dirty="0" smtClean="0"/>
              <a:t>, R, Brown, T, </a:t>
            </a:r>
            <a:r>
              <a:rPr lang="en-GB" dirty="0" err="1" smtClean="0"/>
              <a:t>Haffner</a:t>
            </a:r>
            <a:r>
              <a:rPr lang="en-GB" dirty="0" smtClean="0"/>
              <a:t>, MEA &amp; Hoekstra, JSCM (2010). </a:t>
            </a:r>
            <a:r>
              <a:rPr lang="en-GB" i="1" dirty="0" smtClean="0"/>
              <a:t>Promoting investment in private rented housing supply. International policy comparisons.</a:t>
            </a:r>
            <a:r>
              <a:rPr lang="en-GB" dirty="0" smtClean="0"/>
              <a:t> London: Department for Communities and Local Government. </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r>
              <a:rPr lang="en-US" sz="3200" dirty="0" smtClean="0"/>
              <a:t>Report for the Department of Communities and Local Government</a:t>
            </a:r>
            <a:endParaRPr lang="en-GB" sz="3200" dirty="0" smtClean="0"/>
          </a:p>
        </p:txBody>
      </p:sp>
      <p:sp>
        <p:nvSpPr>
          <p:cNvPr id="4099" name="Content Placeholder 2"/>
          <p:cNvSpPr>
            <a:spLocks noGrp="1"/>
          </p:cNvSpPr>
          <p:nvPr>
            <p:ph idx="4294967295"/>
          </p:nvPr>
        </p:nvSpPr>
        <p:spPr>
          <a:xfrm>
            <a:off x="539750" y="2060575"/>
            <a:ext cx="8229600" cy="4797425"/>
          </a:xfrm>
        </p:spPr>
        <p:txBody>
          <a:bodyPr>
            <a:normAutofit lnSpcReduction="10000"/>
          </a:bodyPr>
          <a:lstStyle/>
          <a:p>
            <a:pPr>
              <a:buFontTx/>
              <a:buNone/>
            </a:pPr>
            <a:r>
              <a:rPr lang="en-US" dirty="0" smtClean="0"/>
              <a:t>    Promoting Investment in Private Rented Housing Supply: International Policy Comparisons (November 2010) </a:t>
            </a:r>
          </a:p>
          <a:p>
            <a:pPr>
              <a:buFontTx/>
              <a:buNone/>
            </a:pPr>
            <a:endParaRPr lang="en-US" dirty="0" smtClean="0"/>
          </a:p>
          <a:p>
            <a:pPr>
              <a:buFontTx/>
              <a:buNone/>
            </a:pPr>
            <a:endParaRPr lang="en-US" dirty="0" smtClean="0"/>
          </a:p>
          <a:p>
            <a:pPr>
              <a:buFontTx/>
              <a:buNone/>
            </a:pPr>
            <a:r>
              <a:rPr lang="en-US" dirty="0" smtClean="0"/>
              <a:t>See:</a:t>
            </a:r>
          </a:p>
          <a:p>
            <a:pPr>
              <a:buFontTx/>
              <a:buNone/>
            </a:pPr>
            <a:r>
              <a:rPr lang="en-US" sz="2400" dirty="0" smtClean="0">
                <a:hlinkClick r:id="rId2"/>
              </a:rPr>
              <a:t>     https://www.gov.uk/government/publications/promoting-investment-in-private-rented-housing-international-policy-comparisons</a:t>
            </a:r>
            <a:r>
              <a:rPr lang="en-US" sz="2400" dirty="0" smtClean="0"/>
              <a:t> </a:t>
            </a:r>
            <a:endParaRPr lang="en-GB" sz="2400" dirty="0" smtClean="0"/>
          </a:p>
          <a:p>
            <a:pPr>
              <a:buFontTx/>
              <a:buNone/>
            </a:pPr>
            <a:r>
              <a:rPr lang="en-US" dirty="0" smtClean="0"/>
              <a:t>	</a:t>
            </a:r>
            <a:endParaRPr lang="en-GB" dirty="0" smtClean="0"/>
          </a:p>
        </p:txBody>
      </p:sp>
      <p:pic>
        <p:nvPicPr>
          <p:cNvPr id="4100" name="Picture 5" descr="Promoting investment in private rented housing supply: International policy comparisons"/>
          <p:cNvPicPr>
            <a:picLocks noChangeAspect="1" noChangeArrowheads="1"/>
          </p:cNvPicPr>
          <p:nvPr/>
        </p:nvPicPr>
        <p:blipFill>
          <a:blip r:embed="rId3" cstate="print"/>
          <a:srcRect/>
          <a:stretch>
            <a:fillRect/>
          </a:stretch>
        </p:blipFill>
        <p:spPr bwMode="auto">
          <a:xfrm>
            <a:off x="7092950" y="2565400"/>
            <a:ext cx="1651000" cy="2338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t>Project Objectives</a:t>
            </a:r>
          </a:p>
        </p:txBody>
      </p:sp>
      <p:sp>
        <p:nvSpPr>
          <p:cNvPr id="4099" name="Rectangle 3"/>
          <p:cNvSpPr>
            <a:spLocks noGrp="1" noChangeArrowheads="1"/>
          </p:cNvSpPr>
          <p:nvPr>
            <p:ph type="body" idx="1"/>
          </p:nvPr>
        </p:nvSpPr>
        <p:spPr/>
        <p:txBody>
          <a:bodyPr/>
          <a:lstStyle/>
          <a:p>
            <a:r>
              <a:rPr lang="en-GB" dirty="0" smtClean="0"/>
              <a:t>Investigate range of policy frameworks in high income countries to promote investment in private rented housing supply</a:t>
            </a:r>
          </a:p>
          <a:p>
            <a:pPr eaLnBrk="1" hangingPunct="1"/>
            <a:r>
              <a:rPr lang="en-GB" dirty="0" smtClean="0"/>
              <a:t>Overview of existing policy frameworks</a:t>
            </a:r>
          </a:p>
          <a:p>
            <a:pPr eaLnBrk="1" hangingPunct="1"/>
            <a:r>
              <a:rPr lang="en-GB" dirty="0" smtClean="0"/>
              <a:t>Detailed comparative analysis</a:t>
            </a:r>
          </a:p>
          <a:p>
            <a:pPr eaLnBrk="1" hangingPunct="1"/>
            <a:r>
              <a:rPr lang="en-GB" dirty="0" smtClean="0"/>
              <a:t>Analysis of policies to promote investment</a:t>
            </a:r>
          </a:p>
          <a:p>
            <a:pPr eaLnBrk="1" hangingPunct="1"/>
            <a:r>
              <a:rPr lang="en-GB" dirty="0" smtClean="0"/>
              <a:t>Relevant findings for investors in England</a:t>
            </a: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t>Methodology &amp; Country Selection</a:t>
            </a:r>
          </a:p>
        </p:txBody>
      </p:sp>
      <p:sp>
        <p:nvSpPr>
          <p:cNvPr id="5123" name="Rectangle 3"/>
          <p:cNvSpPr>
            <a:spLocks noGrp="1" noChangeArrowheads="1"/>
          </p:cNvSpPr>
          <p:nvPr>
            <p:ph type="body" idx="1"/>
          </p:nvPr>
        </p:nvSpPr>
        <p:spPr/>
        <p:txBody>
          <a:bodyPr/>
          <a:lstStyle/>
          <a:p>
            <a:pPr marL="609600" indent="-609600" eaLnBrk="1" hangingPunct="1">
              <a:buFontTx/>
              <a:buAutoNum type="arabicPeriod"/>
            </a:pPr>
            <a:r>
              <a:rPr lang="en-GB" sz="2400" dirty="0" smtClean="0"/>
              <a:t>High income countries: statistical overview: 27 countries</a:t>
            </a:r>
          </a:p>
          <a:p>
            <a:pPr marL="609600" indent="-609600" eaLnBrk="1" hangingPunct="1">
              <a:buFontTx/>
              <a:buAutoNum type="arabicPeriod"/>
            </a:pPr>
            <a:r>
              <a:rPr lang="en-GB" sz="2400" dirty="0" smtClean="0"/>
              <a:t>12 countries: policy frameworks</a:t>
            </a:r>
          </a:p>
          <a:p>
            <a:pPr marL="609600" indent="-609600" eaLnBrk="1" hangingPunct="1">
              <a:buFontTx/>
              <a:buAutoNum type="arabicPeriod"/>
            </a:pPr>
            <a:r>
              <a:rPr lang="en-GB" sz="2400" dirty="0" smtClean="0"/>
              <a:t>Identification of 4 countries</a:t>
            </a:r>
          </a:p>
          <a:p>
            <a:pPr marL="609600" indent="-609600" eaLnBrk="1" hangingPunct="1">
              <a:buFontTx/>
              <a:buAutoNum type="arabicPeriod"/>
            </a:pPr>
            <a:r>
              <a:rPr lang="en-GB" sz="2400" dirty="0" smtClean="0"/>
              <a:t>Detailed reports: USA, Australia, France, Germany &amp; England</a:t>
            </a:r>
          </a:p>
          <a:p>
            <a:pPr marL="609600" indent="-609600" eaLnBrk="1" hangingPunct="1">
              <a:buFontTx/>
              <a:buAutoNum type="arabicPeriod"/>
            </a:pPr>
            <a:r>
              <a:rPr lang="en-GB" sz="2400" dirty="0" smtClean="0"/>
              <a:t>Comparative analysis – factors influencing size of PRS</a:t>
            </a:r>
          </a:p>
          <a:p>
            <a:pPr marL="609600" indent="-609600" eaLnBrk="1" hangingPunct="1">
              <a:buFontTx/>
              <a:buAutoNum type="arabicPeriod"/>
            </a:pPr>
            <a:r>
              <a:rPr lang="en-GB" sz="2400" dirty="0" smtClean="0"/>
              <a:t>Data – international and country specific</a:t>
            </a:r>
          </a:p>
          <a:p>
            <a:pPr marL="609600" indent="-609600" eaLnBrk="1" hangingPunct="1">
              <a:buFontTx/>
              <a:buAutoNum type="arabicPeriod"/>
            </a:pPr>
            <a:r>
              <a:rPr lang="en-GB" sz="2400" dirty="0" smtClean="0"/>
              <a:t>Literature in a variety of languages</a:t>
            </a:r>
          </a:p>
          <a:p>
            <a:pPr marL="609600" indent="-609600" eaLnBrk="1" hangingPunct="1">
              <a:buFontTx/>
              <a:buAutoNum type="arabicPeriod"/>
            </a:pPr>
            <a:r>
              <a:rPr lang="en-GB" sz="2400" dirty="0" smtClean="0"/>
              <a:t>Country  experts</a:t>
            </a:r>
          </a:p>
          <a:p>
            <a:pPr marL="609600" indent="-609600" eaLnBrk="1" hangingPunct="1">
              <a:buFontTx/>
              <a:buAutoNum type="arabicPeriod"/>
            </a:pPr>
            <a:endParaRPr lang="en-GB" dirty="0" smtClean="0"/>
          </a:p>
          <a:p>
            <a:pPr marL="609600" indent="-609600" eaLnBrk="1" hangingPunct="1">
              <a:buFontTx/>
              <a:buAutoNum type="arabicPeriod"/>
            </a:pPr>
            <a:endParaRPr lang="en-GB" dirty="0" smtClean="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GB" dirty="0" smtClean="0"/>
              <a:t>What counts as private rented housing?</a:t>
            </a:r>
          </a:p>
        </p:txBody>
      </p:sp>
      <p:sp>
        <p:nvSpPr>
          <p:cNvPr id="6147" name="Rectangle 3"/>
          <p:cNvSpPr>
            <a:spLocks noChangeArrowheads="1"/>
          </p:cNvSpPr>
          <p:nvPr/>
        </p:nvSpPr>
        <p:spPr bwMode="auto">
          <a:xfrm>
            <a:off x="0" y="2135188"/>
            <a:ext cx="9144000" cy="0"/>
          </a:xfrm>
          <a:prstGeom prst="rect">
            <a:avLst/>
          </a:prstGeom>
          <a:noFill/>
          <a:ln w="9525">
            <a:noFill/>
            <a:miter lim="800000"/>
            <a:headEnd/>
            <a:tailEnd/>
          </a:ln>
        </p:spPr>
        <p:txBody>
          <a:bodyPr wrap="none" anchor="ctr">
            <a:spAutoFit/>
          </a:bodyPr>
          <a:lstStyle/>
          <a:p>
            <a:endParaRPr lang="en-US"/>
          </a:p>
        </p:txBody>
      </p:sp>
      <p:sp>
        <p:nvSpPr>
          <p:cNvPr id="6148" name="Rectangle 100"/>
          <p:cNvSpPr>
            <a:spLocks noChangeArrowheads="1"/>
          </p:cNvSpPr>
          <p:nvPr/>
        </p:nvSpPr>
        <p:spPr bwMode="auto">
          <a:xfrm>
            <a:off x="0" y="4721225"/>
            <a:ext cx="9144000" cy="0"/>
          </a:xfrm>
          <a:prstGeom prst="rect">
            <a:avLst/>
          </a:prstGeom>
          <a:noFill/>
          <a:ln w="9525">
            <a:noFill/>
            <a:miter lim="800000"/>
            <a:headEnd/>
            <a:tailEnd/>
          </a:ln>
        </p:spPr>
        <p:txBody>
          <a:bodyPr wrap="none" anchor="ctr">
            <a:spAutoFit/>
          </a:bodyPr>
          <a:lstStyle/>
          <a:p>
            <a:endParaRPr lang="en-US"/>
          </a:p>
        </p:txBody>
      </p:sp>
      <p:sp>
        <p:nvSpPr>
          <p:cNvPr id="6149" name="Rectangle 101"/>
          <p:cNvSpPr>
            <a:spLocks noChangeArrowheads="1"/>
          </p:cNvSpPr>
          <p:nvPr/>
        </p:nvSpPr>
        <p:spPr bwMode="auto">
          <a:xfrm>
            <a:off x="0" y="21351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77354" name="Group 202"/>
          <p:cNvGraphicFramePr>
            <a:graphicFrameLocks noGrp="1"/>
          </p:cNvGraphicFramePr>
          <p:nvPr/>
        </p:nvGraphicFramePr>
        <p:xfrm>
          <a:off x="0" y="1916113"/>
          <a:ext cx="9144000" cy="4826001"/>
        </p:xfrm>
        <a:graphic>
          <a:graphicData uri="http://schemas.openxmlformats.org/drawingml/2006/table">
            <a:tbl>
              <a:tblPr/>
              <a:tblGrid>
                <a:gridCol w="1236663"/>
                <a:gridCol w="3892550"/>
                <a:gridCol w="4014787"/>
              </a:tblGrid>
              <a:tr h="860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Calibri" pitchFamily="34" charset="0"/>
                          <a:ea typeface="Times New Roman" pitchFamily="18" charset="0"/>
                          <a:cs typeface="Arial" charset="0"/>
                        </a:rPr>
                        <a:t>Categories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Calibri" pitchFamily="34" charset="0"/>
                          <a:ea typeface="Times New Roman" pitchFamily="18" charset="0"/>
                          <a:cs typeface="Arial" charset="0"/>
                        </a:rPr>
                        <a:t>Ownership</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Calibri" pitchFamily="34" charset="0"/>
                          <a:ea typeface="Times New Roman" pitchFamily="18" charset="0"/>
                          <a:cs typeface="Arial" charset="0"/>
                        </a:rPr>
                        <a:t>Allocation</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r>
              <a:tr h="715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1</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Private ownership by individuals and companies.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By market forces. Market rents. </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14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2</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Private ownership by individuals and companies.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Not by market forces. Linked to employment or family relationships.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81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3</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Private ownership by individuals and companies.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Not by market forces. Social allocation criteria linked to receipt of a tax concession or soft loan. Rents limited. Incomes of occupants limited. Concessions, rent limitations and allocation conditions often time limited.</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15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4</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Non-profit organisations and public bodies.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By market forces. Market rents.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6176" name="Rectangle 198"/>
          <p:cNvSpPr>
            <a:spLocks noChangeArrowheads="1"/>
          </p:cNvSpPr>
          <p:nvPr/>
        </p:nvSpPr>
        <p:spPr bwMode="auto">
          <a:xfrm>
            <a:off x="0" y="47212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GB" smtClean="0"/>
              <a:t>PRS % of stock: main &amp; other countries</a:t>
            </a:r>
          </a:p>
        </p:txBody>
      </p:sp>
      <p:graphicFrame>
        <p:nvGraphicFramePr>
          <p:cNvPr id="178513" name="Group 337"/>
          <p:cNvGraphicFramePr>
            <a:graphicFrameLocks noGrp="1"/>
          </p:cNvGraphicFramePr>
          <p:nvPr>
            <p:ph idx="1"/>
          </p:nvPr>
        </p:nvGraphicFramePr>
        <p:xfrm>
          <a:off x="468313" y="1700808"/>
          <a:ext cx="8229600" cy="5157195"/>
        </p:xfrm>
        <a:graphic>
          <a:graphicData uri="http://schemas.openxmlformats.org/drawingml/2006/table">
            <a:tbl>
              <a:tblPr/>
              <a:tblGrid>
                <a:gridCol w="5400675"/>
                <a:gridCol w="2828925"/>
              </a:tblGrid>
              <a:tr h="72806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Australia 2006</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21.0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Belgium (Flanders) 2005</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18.4</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Canada 2001</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28.4</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England 2007</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E0E0E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13.0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E0E0E0"/>
                    </a:solid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France 2006</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20.0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Germany 2006</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48.0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Ireland 2006</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11.4</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Netherlands 2006</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11.0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New Zealand 2006</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21.8</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Spain 2008</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12.0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Sweden 2005</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21.0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Switzerland 2000</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57.0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USA 2004</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32.0</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B3B3B3"/>
                    </a:solidFill>
                  </a:tcPr>
                </a:tc>
              </a:tr>
            </a:tbl>
          </a:graphicData>
        </a:graphic>
      </p:graphicFrame>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normAutofit fontScale="90000"/>
          </a:bodyPr>
          <a:lstStyle/>
          <a:p>
            <a:r>
              <a:rPr lang="en-GB" dirty="0" smtClean="0"/>
              <a:t>Tenure as % of stock: main countries</a:t>
            </a:r>
          </a:p>
        </p:txBody>
      </p:sp>
      <p:sp>
        <p:nvSpPr>
          <p:cNvPr id="6147" name="Rectangle 4"/>
          <p:cNvSpPr>
            <a:spLocks noChangeArrowheads="1"/>
          </p:cNvSpPr>
          <p:nvPr/>
        </p:nvSpPr>
        <p:spPr bwMode="auto">
          <a:xfrm>
            <a:off x="0" y="2211388"/>
            <a:ext cx="9144000" cy="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42161" name="Group 177"/>
          <p:cNvGraphicFramePr>
            <a:graphicFrameLocks noGrp="1"/>
          </p:cNvGraphicFramePr>
          <p:nvPr/>
        </p:nvGraphicFramePr>
        <p:xfrm>
          <a:off x="323850" y="1484313"/>
          <a:ext cx="8605838" cy="4608983"/>
        </p:xfrm>
        <a:graphic>
          <a:graphicData uri="http://schemas.openxmlformats.org/drawingml/2006/table">
            <a:tbl>
              <a:tblPr/>
              <a:tblGrid>
                <a:gridCol w="1870075"/>
                <a:gridCol w="1684338"/>
                <a:gridCol w="1684337"/>
                <a:gridCol w="1682750"/>
                <a:gridCol w="1684338"/>
              </a:tblGrid>
              <a:tr h="722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FFFFFF"/>
                          </a:solidFill>
                          <a:effectLst/>
                          <a:latin typeface="Calibri" pitchFamily="34" charset="0"/>
                          <a:ea typeface="SimSun" pitchFamily="2" charset="-122"/>
                          <a:cs typeface="Calibri" pitchFamily="34" charset="0"/>
                        </a:rPr>
                        <a:t>Private rented</a:t>
                      </a:r>
                      <a:endPar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FFFFFF"/>
                          </a:solidFill>
                          <a:effectLst/>
                          <a:latin typeface="Calibri" pitchFamily="34" charset="0"/>
                          <a:ea typeface="SimSun" pitchFamily="2" charset="-122"/>
                          <a:cs typeface="Calibri" pitchFamily="34" charset="0"/>
                        </a:rPr>
                        <a:t>Social rented</a:t>
                      </a:r>
                      <a:endPar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FFFFFF"/>
                          </a:solidFill>
                          <a:effectLst/>
                          <a:latin typeface="Calibri" pitchFamily="34" charset="0"/>
                          <a:ea typeface="SimSun" pitchFamily="2" charset="-122"/>
                          <a:cs typeface="Calibri" pitchFamily="34" charset="0"/>
                        </a:rPr>
                        <a:t>Owner occupied</a:t>
                      </a:r>
                      <a:endPar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FFFFFF"/>
                          </a:solidFill>
                          <a:effectLst/>
                          <a:latin typeface="Calibri" pitchFamily="34" charset="0"/>
                          <a:ea typeface="SimSun" pitchFamily="2" charset="-122"/>
                          <a:cs typeface="Calibri" pitchFamily="34" charset="0"/>
                        </a:rPr>
                        <a:t>Other</a:t>
                      </a:r>
                      <a:endPar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r>
              <a:tr h="855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Germany 2006</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48</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11</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40</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1</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France 2006</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20</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18</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58</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4</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USA 2004</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32</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1</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67</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England 2007</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13</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17</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alibri" pitchFamily="34" charset="0"/>
                          <a:ea typeface="SimSun" pitchFamily="2" charset="-122"/>
                          <a:cs typeface="Calibri" pitchFamily="34" charset="0"/>
                        </a:rPr>
                        <a:t>70</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6561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England 2012</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17.8</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17.3</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libri" pitchFamily="34" charset="0"/>
                          <a:ea typeface="SimSun" pitchFamily="2" charset="-122"/>
                          <a:cs typeface="Calibri" pitchFamily="34" charset="0"/>
                        </a:rPr>
                        <a:t>64.5</a:t>
                      </a: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Market Rents?</a:t>
            </a:r>
          </a:p>
        </p:txBody>
      </p:sp>
      <p:sp>
        <p:nvSpPr>
          <p:cNvPr id="18435" name="Rectangle 3"/>
          <p:cNvSpPr>
            <a:spLocks noChangeArrowheads="1"/>
          </p:cNvSpPr>
          <p:nvPr/>
        </p:nvSpPr>
        <p:spPr bwMode="auto">
          <a:xfrm>
            <a:off x="0" y="23637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93604" name="Group 68"/>
          <p:cNvGraphicFramePr>
            <a:graphicFrameLocks noGrp="1"/>
          </p:cNvGraphicFramePr>
          <p:nvPr/>
        </p:nvGraphicFramePr>
        <p:xfrm>
          <a:off x="0" y="2060575"/>
          <a:ext cx="9144000" cy="4545966"/>
        </p:xfrm>
        <a:graphic>
          <a:graphicData uri="http://schemas.openxmlformats.org/drawingml/2006/table">
            <a:tbl>
              <a:tblPr/>
              <a:tblGrid>
                <a:gridCol w="1722438"/>
                <a:gridCol w="7421562"/>
              </a:tblGrid>
              <a:tr h="1147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USA</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ea typeface="Times New Roman" pitchFamily="18" charset="0"/>
                          <a:cs typeface="Arial" charset="0"/>
                        </a:rPr>
                        <a:t>Mainly market rents. Some element of control on increases for some properties in some states. Restrictions on rent levels and increases for tax subsidised properties.</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147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ea typeface="Times New Roman" pitchFamily="18" charset="0"/>
                          <a:cs typeface="Arial" charset="0"/>
                        </a:rPr>
                        <a:t>Mainly market rents. Some element of control over rent increases – to keep them in line with market levels and to prevent increase in early months of contract.</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ea typeface="Times New Roman" pitchFamily="18" charset="0"/>
                          <a:cs typeface="Arial" charset="0"/>
                        </a:rPr>
                        <a:t>Rents for new contracts set freely. Limits on increases related to inflation. Rent limits for subsidised properties.</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ea typeface="Times New Roman" pitchFamily="18" charset="0"/>
                          <a:cs typeface="Arial" charset="0"/>
                        </a:rPr>
                        <a:t>Rents for new contracts set freely. Limits on increases for sitting tenants – linked to market conditions.</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Times New Roman" pitchFamily="18" charset="0"/>
                          <a:cs typeface="Arial" charset="0"/>
                        </a:rPr>
                        <a:t>England</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Calibri" pitchFamily="34" charset="0"/>
                          <a:ea typeface="Times New Roman" pitchFamily="18" charset="0"/>
                          <a:cs typeface="Arial" charset="0"/>
                        </a:rPr>
                        <a:t>Mainly market rents.</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18456" name="Rectangle 67"/>
          <p:cNvSpPr>
            <a:spLocks noChangeArrowheads="1"/>
          </p:cNvSpPr>
          <p:nvPr/>
        </p:nvSpPr>
        <p:spPr bwMode="auto">
          <a:xfrm>
            <a:off x="0" y="4494213"/>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3.gstatic.com/images?q=tbn:ANd9GcRLB2iNlUYzXxlbKPQCyHZCSlxdI90XFUoWXT1VK1qSqI6hvdnB"/>
          <p:cNvPicPr>
            <a:picLocks noChangeAspect="1" noChangeArrowheads="1"/>
          </p:cNvPicPr>
          <p:nvPr/>
        </p:nvPicPr>
        <p:blipFill>
          <a:blip r:embed="rId2" cstate="print"/>
          <a:srcRect/>
          <a:stretch>
            <a:fillRect/>
          </a:stretch>
        </p:blipFill>
        <p:spPr bwMode="auto">
          <a:xfrm>
            <a:off x="971600" y="1196752"/>
            <a:ext cx="6984776" cy="446449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Security of Tenure</a:t>
            </a:r>
          </a:p>
        </p:txBody>
      </p:sp>
      <p:sp>
        <p:nvSpPr>
          <p:cNvPr id="19459" name="Rectangle 3"/>
          <p:cNvSpPr>
            <a:spLocks noChangeArrowheads="1"/>
          </p:cNvSpPr>
          <p:nvPr/>
        </p:nvSpPr>
        <p:spPr bwMode="auto">
          <a:xfrm>
            <a:off x="0" y="22875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94630" name="Group 70"/>
          <p:cNvGraphicFramePr>
            <a:graphicFrameLocks noGrp="1"/>
          </p:cNvGraphicFramePr>
          <p:nvPr/>
        </p:nvGraphicFramePr>
        <p:xfrm>
          <a:off x="0" y="2060575"/>
          <a:ext cx="9144000" cy="4660266"/>
        </p:xfrm>
        <a:graphic>
          <a:graphicData uri="http://schemas.openxmlformats.org/drawingml/2006/table">
            <a:tbl>
              <a:tblPr/>
              <a:tblGrid>
                <a:gridCol w="1722438"/>
                <a:gridCol w="7421562"/>
              </a:tblGrid>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USA</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Limited security of tenure which depends on the contract. Typically six months or one year but can be less or more.</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Limited security of tenure which depends on the contract. Typically six months or one year but can be less or more.</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Strong security of tenure. Standard contract is 3 years (individual landlords) or 6 years (other landlords). Termination of contract only in limited circumstances.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349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Strong security of tenure.  Length of tenancy in principle indefinite. Notice periods of 3 to 9 months depending on how long the tenancy has run for. Termination of contract only in limited circumstances e.g. rent arrears, landlord needs dwelling for own family). Sale of dwelling does not break the lease.</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England</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Limited security of tenure which depends on the contract. Typically no more than six months. In many cases 2 months.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19480" name="Rectangle 67"/>
          <p:cNvSpPr>
            <a:spLocks noChangeArrowheads="1"/>
          </p:cNvSpPr>
          <p:nvPr/>
        </p:nvSpPr>
        <p:spPr bwMode="auto">
          <a:xfrm>
            <a:off x="0" y="45688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Individual Investors</a:t>
            </a:r>
          </a:p>
        </p:txBody>
      </p:sp>
      <p:sp>
        <p:nvSpPr>
          <p:cNvPr id="15363" name="Rectangle 3"/>
          <p:cNvSpPr>
            <a:spLocks noGrp="1" noChangeArrowheads="1"/>
          </p:cNvSpPr>
          <p:nvPr>
            <p:ph type="body" idx="1"/>
          </p:nvPr>
        </p:nvSpPr>
        <p:spPr/>
        <p:txBody>
          <a:bodyPr/>
          <a:lstStyle/>
          <a:p>
            <a:pPr eaLnBrk="1" hangingPunct="1">
              <a:buFontTx/>
              <a:buNone/>
            </a:pPr>
            <a:r>
              <a:rPr lang="en-GB" b="1" dirty="0" smtClean="0"/>
              <a:t>% of PRS stock</a:t>
            </a:r>
          </a:p>
          <a:p>
            <a:pPr eaLnBrk="1" hangingPunct="1"/>
            <a:r>
              <a:rPr lang="en-GB" dirty="0" smtClean="0"/>
              <a:t>USA		66%</a:t>
            </a:r>
          </a:p>
          <a:p>
            <a:pPr eaLnBrk="1" hangingPunct="1"/>
            <a:r>
              <a:rPr lang="en-GB" dirty="0" smtClean="0"/>
              <a:t>Australia		60%</a:t>
            </a:r>
          </a:p>
          <a:p>
            <a:pPr eaLnBrk="1" hangingPunct="1"/>
            <a:r>
              <a:rPr lang="en-GB" dirty="0" smtClean="0"/>
              <a:t>France		96%</a:t>
            </a:r>
          </a:p>
          <a:p>
            <a:pPr eaLnBrk="1" hangingPunct="1"/>
            <a:r>
              <a:rPr lang="en-GB" dirty="0" smtClean="0"/>
              <a:t>Germany	62%</a:t>
            </a:r>
          </a:p>
          <a:p>
            <a:pPr eaLnBrk="1" hangingPunct="1"/>
            <a:r>
              <a:rPr lang="en-GB" dirty="0" smtClean="0"/>
              <a:t>England		88%</a:t>
            </a:r>
          </a:p>
        </p:txBody>
      </p:sp>
    </p:spTree>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3200" smtClean="0"/>
              <a:t>Company &amp; Institutional Investors: </a:t>
            </a:r>
            <a:br>
              <a:rPr lang="en-GB" sz="3200" smtClean="0"/>
            </a:br>
            <a:r>
              <a:rPr lang="en-GB" sz="3200" smtClean="0"/>
              <a:t>Attraction to PRS</a:t>
            </a:r>
          </a:p>
        </p:txBody>
      </p:sp>
      <p:sp>
        <p:nvSpPr>
          <p:cNvPr id="16387" name="Rectangle 3"/>
          <p:cNvSpPr>
            <a:spLocks noChangeArrowheads="1"/>
          </p:cNvSpPr>
          <p:nvPr/>
        </p:nvSpPr>
        <p:spPr bwMode="auto">
          <a:xfrm>
            <a:off x="0" y="25908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90530" name="Group 66"/>
          <p:cNvGraphicFramePr>
            <a:graphicFrameLocks noGrp="1"/>
          </p:cNvGraphicFramePr>
          <p:nvPr/>
        </p:nvGraphicFramePr>
        <p:xfrm>
          <a:off x="0" y="2060575"/>
          <a:ext cx="9036050" cy="4464051"/>
        </p:xfrm>
        <a:graphic>
          <a:graphicData uri="http://schemas.openxmlformats.org/drawingml/2006/table">
            <a:tbl>
              <a:tblPr/>
              <a:tblGrid>
                <a:gridCol w="1701800"/>
                <a:gridCol w="7334250"/>
              </a:tblGrid>
              <a:tr h="1458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charset="0"/>
                        </a:rPr>
                        <a:t>USA</a:t>
                      </a:r>
                      <a:endParaRPr kumimoji="0" lang="en-GB" sz="3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ea typeface="Times New Roman" pitchFamily="18" charset="0"/>
                          <a:cs typeface="Arial" charset="0"/>
                        </a:rPr>
                        <a:t>Acceptable rate of return compared with other investments.  Low capital costs. Favourable taxation environment. Attractive to institutional capital. Large-scale portfolios are possible. Significant investment through REITS.</a:t>
                      </a:r>
                      <a:endParaRPr kumimoji="0" lang="en-GB" sz="3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ea typeface="Times New Roman" pitchFamily="18" charset="0"/>
                          <a:cs typeface="Arial" charset="0"/>
                        </a:rPr>
                        <a:t>Low level of attraction.</a:t>
                      </a:r>
                      <a:endParaRPr kumimoji="0" lang="en-GB" sz="3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Low level of attraction.</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052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Stable income returns, attractive financing options and large portfolios of dwellings.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England</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ea typeface="Times New Roman" pitchFamily="18" charset="0"/>
                          <a:cs typeface="Arial" charset="0"/>
                        </a:rPr>
                        <a:t>Low level of attraction: but is this changing?</a:t>
                      </a:r>
                      <a:endParaRPr kumimoji="0" lang="en-GB" sz="36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16408" name="Rectangle 67"/>
          <p:cNvSpPr>
            <a:spLocks noChangeArrowheads="1"/>
          </p:cNvSpPr>
          <p:nvPr/>
        </p:nvSpPr>
        <p:spPr bwMode="auto">
          <a:xfrm>
            <a:off x="0" y="426720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3200" smtClean="0"/>
              <a:t>Company &amp; Institutional Investors: </a:t>
            </a:r>
            <a:br>
              <a:rPr lang="en-GB" sz="3200" smtClean="0"/>
            </a:br>
            <a:r>
              <a:rPr lang="en-GB" sz="3200" smtClean="0"/>
              <a:t>Put Off PRS</a:t>
            </a:r>
          </a:p>
        </p:txBody>
      </p:sp>
      <p:sp>
        <p:nvSpPr>
          <p:cNvPr id="17411" name="Rectangle 67"/>
          <p:cNvSpPr>
            <a:spLocks noChangeArrowheads="1"/>
          </p:cNvSpPr>
          <p:nvPr/>
        </p:nvSpPr>
        <p:spPr bwMode="auto">
          <a:xfrm>
            <a:off x="0" y="25908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91621" name="Group 133"/>
          <p:cNvGraphicFramePr>
            <a:graphicFrameLocks noGrp="1"/>
          </p:cNvGraphicFramePr>
          <p:nvPr/>
        </p:nvGraphicFramePr>
        <p:xfrm>
          <a:off x="0" y="2060575"/>
          <a:ext cx="9144000" cy="4464051"/>
        </p:xfrm>
        <a:graphic>
          <a:graphicData uri="http://schemas.openxmlformats.org/drawingml/2006/table">
            <a:tbl>
              <a:tblPr/>
              <a:tblGrid>
                <a:gridCol w="1722438"/>
                <a:gridCol w="7421562"/>
              </a:tblGrid>
              <a:tr h="1052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USA</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Regulatory controls especially land use controls and rent restrictions in some locations. Some periods of tight availability of finance.</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458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Low rate of return. High management costs, small unit size of investment opportunities. High risks. Lack of robust market information. Potential negative public image effects of evictions.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Low yields and letting regulations.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High vacancy rates – especially in the east of Germany.</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England</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Low yields and scale of investment opportunities.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17432" name="Rectangle 131"/>
          <p:cNvSpPr>
            <a:spLocks noChangeArrowheads="1"/>
          </p:cNvSpPr>
          <p:nvPr/>
        </p:nvSpPr>
        <p:spPr bwMode="auto">
          <a:xfrm>
            <a:off x="0" y="426720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t>Taxation of Individual Investors</a:t>
            </a:r>
          </a:p>
        </p:txBody>
      </p:sp>
      <p:sp>
        <p:nvSpPr>
          <p:cNvPr id="20483" name="Rectangle 3"/>
          <p:cNvSpPr>
            <a:spLocks noChangeArrowheads="1"/>
          </p:cNvSpPr>
          <p:nvPr/>
        </p:nvSpPr>
        <p:spPr bwMode="auto">
          <a:xfrm>
            <a:off x="0" y="2390775"/>
            <a:ext cx="9144000" cy="0"/>
          </a:xfrm>
          <a:prstGeom prst="rect">
            <a:avLst/>
          </a:prstGeom>
          <a:noFill/>
          <a:ln w="9525">
            <a:noFill/>
            <a:miter lim="800000"/>
            <a:headEnd/>
            <a:tailEnd/>
          </a:ln>
        </p:spPr>
        <p:txBody>
          <a:bodyPr wrap="none" anchor="ctr">
            <a:spAutoFit/>
          </a:bodyPr>
          <a:lstStyle/>
          <a:p>
            <a:endParaRPr lang="en-US"/>
          </a:p>
        </p:txBody>
      </p:sp>
      <p:sp>
        <p:nvSpPr>
          <p:cNvPr id="20484" name="Rectangle 199"/>
          <p:cNvSpPr>
            <a:spLocks noChangeArrowheads="1"/>
          </p:cNvSpPr>
          <p:nvPr/>
        </p:nvSpPr>
        <p:spPr bwMode="auto">
          <a:xfrm>
            <a:off x="0" y="4465638"/>
            <a:ext cx="9144000" cy="0"/>
          </a:xfrm>
          <a:prstGeom prst="rect">
            <a:avLst/>
          </a:prstGeom>
          <a:noFill/>
          <a:ln w="9525">
            <a:noFill/>
            <a:miter lim="800000"/>
            <a:headEnd/>
            <a:tailEnd/>
          </a:ln>
        </p:spPr>
        <p:txBody>
          <a:bodyPr wrap="none" anchor="ctr">
            <a:spAutoFit/>
          </a:bodyPr>
          <a:lstStyle/>
          <a:p>
            <a:endParaRPr lang="en-US"/>
          </a:p>
        </p:txBody>
      </p:sp>
      <p:sp>
        <p:nvSpPr>
          <p:cNvPr id="20485" name="Rectangle 200"/>
          <p:cNvSpPr>
            <a:spLocks noChangeArrowheads="1"/>
          </p:cNvSpPr>
          <p:nvPr/>
        </p:nvSpPr>
        <p:spPr bwMode="auto">
          <a:xfrm>
            <a:off x="0" y="2390775"/>
            <a:ext cx="9144000" cy="0"/>
          </a:xfrm>
          <a:prstGeom prst="rect">
            <a:avLst/>
          </a:prstGeom>
          <a:noFill/>
          <a:ln w="9525">
            <a:noFill/>
            <a:miter lim="800000"/>
            <a:headEnd/>
            <a:tailEnd/>
          </a:ln>
        </p:spPr>
        <p:txBody>
          <a:bodyPr wrap="none" anchor="ctr">
            <a:spAutoFit/>
          </a:bodyPr>
          <a:lstStyle/>
          <a:p>
            <a:endParaRPr lang="en-US"/>
          </a:p>
        </p:txBody>
      </p:sp>
      <p:graphicFrame>
        <p:nvGraphicFramePr>
          <p:cNvPr id="195983" name="Group 399"/>
          <p:cNvGraphicFramePr>
            <a:graphicFrameLocks noGrp="1"/>
          </p:cNvGraphicFramePr>
          <p:nvPr/>
        </p:nvGraphicFramePr>
        <p:xfrm>
          <a:off x="0" y="1916113"/>
          <a:ext cx="9144000" cy="4752977"/>
        </p:xfrm>
        <a:graphic>
          <a:graphicData uri="http://schemas.openxmlformats.org/drawingml/2006/table">
            <a:tbl>
              <a:tblPr/>
              <a:tblGrid>
                <a:gridCol w="1252538"/>
                <a:gridCol w="1973262"/>
                <a:gridCol w="1971675"/>
                <a:gridCol w="1973263"/>
                <a:gridCol w="1973262"/>
              </a:tblGrid>
              <a:tr h="2081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Calibri" pitchFamily="34" charset="0"/>
                          <a:ea typeface="Times New Roman" pitchFamily="18" charset="0"/>
                          <a:cs typeface="Arial" charset="0"/>
                        </a:rPr>
                        <a:t>Cost deductions against rental income</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Calibri" pitchFamily="34" charset="0"/>
                          <a:ea typeface="Times New Roman" pitchFamily="18" charset="0"/>
                          <a:cs typeface="Arial" charset="0"/>
                        </a:rPr>
                        <a:t>Depreciation allowance</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Calibri" pitchFamily="34" charset="0"/>
                          <a:ea typeface="Times New Roman" pitchFamily="18" charset="0"/>
                          <a:cs typeface="Arial" charset="0"/>
                        </a:rPr>
                        <a:t>Losses allowable against other income</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Calibri" pitchFamily="34" charset="0"/>
                          <a:ea typeface="Times New Roman" pitchFamily="18" charset="0"/>
                          <a:cs typeface="Arial" charset="0"/>
                        </a:rPr>
                        <a:t>CGT system discourages short term holding of the investment</a:t>
                      </a:r>
                      <a:endParaRPr kumimoji="0" lang="en-GB" sz="40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solidFill>
                      <a:srgbClr val="990033"/>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USA</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charset="0"/>
                        </a:rPr>
                        <a:t>England</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YES</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NO</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NO</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Times New Roman" pitchFamily="18" charset="0"/>
                          <a:cs typeface="Arial" charset="0"/>
                        </a:rPr>
                        <a:t>NO</a:t>
                      </a:r>
                      <a:endParaRPr kumimoji="0" lang="en-GB" sz="36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20530" name="Rectangle 396"/>
          <p:cNvSpPr>
            <a:spLocks noChangeArrowheads="1"/>
          </p:cNvSpPr>
          <p:nvPr/>
        </p:nvSpPr>
        <p:spPr bwMode="auto">
          <a:xfrm>
            <a:off x="0" y="4465638"/>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Support through soft loans</a:t>
            </a:r>
          </a:p>
        </p:txBody>
      </p:sp>
      <p:sp>
        <p:nvSpPr>
          <p:cNvPr id="21507" name="Rectangle 3"/>
          <p:cNvSpPr>
            <a:spLocks noChangeArrowheads="1"/>
          </p:cNvSpPr>
          <p:nvPr/>
        </p:nvSpPr>
        <p:spPr bwMode="auto">
          <a:xfrm>
            <a:off x="0" y="259080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196676" name="Group 68"/>
          <p:cNvGraphicFramePr>
            <a:graphicFrameLocks noGrp="1"/>
          </p:cNvGraphicFramePr>
          <p:nvPr/>
        </p:nvGraphicFramePr>
        <p:xfrm>
          <a:off x="0" y="2060575"/>
          <a:ext cx="9144000" cy="4759326"/>
        </p:xfrm>
        <a:graphic>
          <a:graphicData uri="http://schemas.openxmlformats.org/drawingml/2006/table">
            <a:tbl>
              <a:tblPr/>
              <a:tblGrid>
                <a:gridCol w="1722438"/>
                <a:gridCol w="7421562"/>
              </a:tblGrid>
              <a:tr h="1087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USA</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Arial" charset="0"/>
                        </a:rPr>
                        <a:t>State tax exempt bond financing in limited circumstances. Tax credits apply also to the financed dwellings. Rent and allocation restrictions apply.</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Australia</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Arial" charset="0"/>
                        </a:rPr>
                        <a:t>No specific schemes.</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504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France</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Arial" charset="0"/>
                        </a:rPr>
                        <a:t>Significant soft loans for individual and institutional landlords. Rent and allocation restrictions apply. In some cases additional tax advantages apply to the financed dwellings.</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73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Germany</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Arial" charset="0"/>
                        </a:rPr>
                        <a:t>No specific schemes.</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ea typeface="Times New Roman" pitchFamily="18" charset="0"/>
                          <a:cs typeface="Arial" charset="0"/>
                        </a:rPr>
                        <a:t>England</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Arial" charset="0"/>
                        </a:rPr>
                        <a:t>No specific scheme.</a:t>
                      </a:r>
                      <a:endParaRPr kumimoji="0" lang="en-GB" sz="40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21528" name="Rectangle 67"/>
          <p:cNvSpPr>
            <a:spLocks noChangeArrowheads="1"/>
          </p:cNvSpPr>
          <p:nvPr/>
        </p:nvSpPr>
        <p:spPr bwMode="auto">
          <a:xfrm>
            <a:off x="0" y="4267200"/>
            <a:ext cx="9144000" cy="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GB" smtClean="0"/>
              <a:t>Examples: private social supply incentives</a:t>
            </a:r>
          </a:p>
        </p:txBody>
      </p:sp>
      <p:sp>
        <p:nvSpPr>
          <p:cNvPr id="22531" name="Rectangle 3"/>
          <p:cNvSpPr>
            <a:spLocks noChangeArrowheads="1"/>
          </p:cNvSpPr>
          <p:nvPr/>
        </p:nvSpPr>
        <p:spPr bwMode="auto">
          <a:xfrm>
            <a:off x="0" y="2211388"/>
            <a:ext cx="9144000" cy="0"/>
          </a:xfrm>
          <a:prstGeom prst="rect">
            <a:avLst/>
          </a:prstGeom>
          <a:noFill/>
          <a:ln w="9525">
            <a:noFill/>
            <a:miter lim="800000"/>
            <a:headEnd/>
            <a:tailEnd/>
          </a:ln>
        </p:spPr>
        <p:txBody>
          <a:bodyPr wrap="none" anchor="ctr">
            <a:spAutoFit/>
          </a:bodyPr>
          <a:lstStyle/>
          <a:p>
            <a:endParaRPr lang="en-US"/>
          </a:p>
        </p:txBody>
      </p:sp>
      <p:graphicFrame>
        <p:nvGraphicFramePr>
          <p:cNvPr id="197701" name="Group 69"/>
          <p:cNvGraphicFramePr>
            <a:graphicFrameLocks noGrp="1"/>
          </p:cNvGraphicFramePr>
          <p:nvPr/>
        </p:nvGraphicFramePr>
        <p:xfrm>
          <a:off x="0" y="2060575"/>
          <a:ext cx="9144000" cy="3859214"/>
        </p:xfrm>
        <a:graphic>
          <a:graphicData uri="http://schemas.openxmlformats.org/drawingml/2006/table">
            <a:tbl>
              <a:tblPr/>
              <a:tblGrid>
                <a:gridCol w="1722438"/>
                <a:gridCol w="7421562"/>
              </a:tblGrid>
              <a:tr h="749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ea typeface="Times New Roman" pitchFamily="18" charset="0"/>
                          <a:cs typeface="Arial" charset="0"/>
                        </a:rPr>
                        <a:t>USA</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Low Income Housing Tax Credits support some privately owned housing with rent restrictions and income related allocation conditions.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325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Australia</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New National Rental Affordability scheme gives tax credits for building of privately owned housing (and housing owned by non-profit organisations) with rent restrictions and income-related allocation conditions. As yet on a small scale to private investors.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1036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France</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ea typeface="Times New Roman" pitchFamily="18" charset="0"/>
                          <a:cs typeface="Arial" charset="0"/>
                        </a:rPr>
                        <a:t>Tax incentives (principally generous depreciation allowances) and soft loans for some privately owned housing with rent restrictions and income-related allocation conditions.</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Times New Roman" pitchFamily="18" charset="0"/>
                          <a:cs typeface="Arial" charset="0"/>
                        </a:rPr>
                        <a:t>Germany</a:t>
                      </a:r>
                      <a:endParaRPr kumimoji="0" lang="en-GB" sz="3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ea typeface="Times New Roman" pitchFamily="18" charset="0"/>
                          <a:cs typeface="Arial" charset="0"/>
                        </a:rPr>
                        <a:t>Until 2005 generous depreciation allowances for privately owned housing with rent restrictions and income-related allocation conditions.</a:t>
                      </a:r>
                      <a:endParaRPr kumimoji="0" lang="en-GB" sz="3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lnL w="12700" cap="flat" cmpd="sng" algn="ctr">
                      <a:solidFill>
                        <a:srgbClr val="990033"/>
                      </a:solidFill>
                      <a:prstDash val="solid"/>
                      <a:round/>
                      <a:headEnd type="none" w="med" len="med"/>
                      <a:tailEnd type="none" w="med" len="med"/>
                    </a:lnL>
                    <a:lnR w="12700" cap="flat" cmpd="sng" algn="ctr">
                      <a:solidFill>
                        <a:srgbClr val="990033"/>
                      </a:solidFill>
                      <a:prstDash val="solid"/>
                      <a:round/>
                      <a:headEnd type="none" w="med" len="med"/>
                      <a:tailEnd type="none" w="med" len="med"/>
                    </a:lnR>
                    <a:lnT w="12700" cap="flat" cmpd="sng" algn="ctr">
                      <a:solidFill>
                        <a:srgbClr val="990033"/>
                      </a:solidFill>
                      <a:prstDash val="solid"/>
                      <a:round/>
                      <a:headEnd type="none" w="med" len="med"/>
                      <a:tailEnd type="none" w="med" len="med"/>
                    </a:lnT>
                    <a:lnB w="12700" cap="flat" cmpd="sng" algn="ctr">
                      <a:solidFill>
                        <a:srgbClr val="990033"/>
                      </a:solidFill>
                      <a:prstDash val="solid"/>
                      <a:round/>
                      <a:headEnd type="none" w="med" len="med"/>
                      <a:tailEnd type="none" w="med" len="med"/>
                    </a:lnB>
                    <a:lnTlToBr>
                      <a:noFill/>
                    </a:lnTlToBr>
                    <a:lnBlToTr>
                      <a:noFill/>
                    </a:lnBlToTr>
                    <a:noFill/>
                  </a:tcPr>
                </a:tc>
              </a:tr>
            </a:tbl>
          </a:graphicData>
        </a:graphic>
      </p:graphicFrame>
      <p:sp>
        <p:nvSpPr>
          <p:cNvPr id="22552" name="Rectangle 67"/>
          <p:cNvSpPr>
            <a:spLocks noChangeArrowheads="1"/>
          </p:cNvSpPr>
          <p:nvPr/>
        </p:nvSpPr>
        <p:spPr bwMode="auto">
          <a:xfrm>
            <a:off x="0" y="46450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dirty="0" smtClean="0"/>
              <a:t>Why large PRS in USA?</a:t>
            </a:r>
          </a:p>
        </p:txBody>
      </p:sp>
      <p:sp>
        <p:nvSpPr>
          <p:cNvPr id="10243" name="Rectangle 3"/>
          <p:cNvSpPr>
            <a:spLocks noGrp="1" noChangeArrowheads="1"/>
          </p:cNvSpPr>
          <p:nvPr>
            <p:ph type="body" idx="1"/>
          </p:nvPr>
        </p:nvSpPr>
        <p:spPr/>
        <p:txBody>
          <a:bodyPr/>
          <a:lstStyle/>
          <a:p>
            <a:pPr eaLnBrk="1" hangingPunct="1"/>
            <a:r>
              <a:rPr lang="en-GB" sz="2800" dirty="0" smtClean="0"/>
              <a:t>Very small publicly rented sector</a:t>
            </a:r>
          </a:p>
          <a:p>
            <a:pPr eaLnBrk="1" hangingPunct="1"/>
            <a:r>
              <a:rPr lang="en-GB" sz="2800" dirty="0" smtClean="0"/>
              <a:t>Strong demand including from low income groups</a:t>
            </a:r>
          </a:p>
          <a:p>
            <a:pPr eaLnBrk="1" hangingPunct="1"/>
            <a:r>
              <a:rPr lang="en-GB" sz="2800" dirty="0" smtClean="0"/>
              <a:t>Housing investment is a profitable activity supported by a mainly free market and a benign tax regime</a:t>
            </a:r>
          </a:p>
          <a:p>
            <a:pPr eaLnBrk="1" hangingPunct="1"/>
            <a:r>
              <a:rPr lang="en-GB" sz="2800" dirty="0" smtClean="0"/>
              <a:t>Attractive to individual, company and institutional investors because of reasonable rates of return, taxation advantages and the diverse nature (smaller complexes as well as large apartment blocks) of the stock</a:t>
            </a:r>
          </a:p>
        </p:txBody>
      </p:sp>
    </p:spTree>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t>Why large PRS in Australia?</a:t>
            </a:r>
          </a:p>
        </p:txBody>
      </p:sp>
      <p:sp>
        <p:nvSpPr>
          <p:cNvPr id="11267" name="Rectangle 3"/>
          <p:cNvSpPr>
            <a:spLocks noGrp="1" noChangeArrowheads="1"/>
          </p:cNvSpPr>
          <p:nvPr>
            <p:ph type="body" idx="1"/>
          </p:nvPr>
        </p:nvSpPr>
        <p:spPr/>
        <p:txBody>
          <a:bodyPr/>
          <a:lstStyle/>
          <a:p>
            <a:pPr eaLnBrk="1" hangingPunct="1"/>
            <a:r>
              <a:rPr lang="en-GB" dirty="0" smtClean="0"/>
              <a:t>Very small publicly rented sector</a:t>
            </a:r>
          </a:p>
          <a:p>
            <a:pPr eaLnBrk="1" hangingPunct="1"/>
            <a:r>
              <a:rPr lang="en-GB" dirty="0" smtClean="0"/>
              <a:t>Strong demand from a range of income groups</a:t>
            </a:r>
          </a:p>
          <a:p>
            <a:pPr eaLnBrk="1" hangingPunct="1"/>
            <a:r>
              <a:rPr lang="en-GB" dirty="0" smtClean="0"/>
              <a:t>Significant tax advantages for small scale investors</a:t>
            </a:r>
          </a:p>
          <a:p>
            <a:pPr eaLnBrk="1" hangingPunct="1"/>
            <a:r>
              <a:rPr lang="en-GB" dirty="0" smtClean="0"/>
              <a:t>Acceptable rates of return and long term capital growth prospects</a:t>
            </a:r>
          </a:p>
        </p:txBody>
      </p:sp>
    </p:spTree>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Why large PRS in France?</a:t>
            </a:r>
          </a:p>
        </p:txBody>
      </p:sp>
      <p:sp>
        <p:nvSpPr>
          <p:cNvPr id="12291" name="Rectangle 3"/>
          <p:cNvSpPr>
            <a:spLocks noGrp="1" noChangeArrowheads="1"/>
          </p:cNvSpPr>
          <p:nvPr>
            <p:ph type="body" idx="1"/>
          </p:nvPr>
        </p:nvSpPr>
        <p:spPr/>
        <p:txBody>
          <a:bodyPr/>
          <a:lstStyle/>
          <a:p>
            <a:pPr eaLnBrk="1" hangingPunct="1"/>
            <a:r>
              <a:rPr lang="en-GB" dirty="0" smtClean="0"/>
              <a:t>Strong demand at all levels of income</a:t>
            </a:r>
          </a:p>
          <a:p>
            <a:pPr eaLnBrk="1" hangingPunct="1"/>
            <a:r>
              <a:rPr lang="en-GB" dirty="0" smtClean="0"/>
              <a:t> Attractive to individual investors because of acceptable returns, boosted by taxation advantages</a:t>
            </a:r>
          </a:p>
          <a:p>
            <a:pPr eaLnBrk="1" hangingPunct="1"/>
            <a:r>
              <a:rPr lang="en-GB" dirty="0" smtClean="0"/>
              <a:t>Significant tax incentives and soft loans – some aimed at the intermediate market</a:t>
            </a: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s://encrypted-tbn3.gstatic.com/images?q=tbn:ANd9GcSS2TBIGfnh-1I_z55Xuob-xRCt8MQZQ5FIstqkZcrFQ2STVgY">
            <a:hlinkClick r:id="rId2"/>
          </p:cNvPr>
          <p:cNvPicPr>
            <a:picLocks noChangeAspect="1" noChangeArrowheads="1"/>
          </p:cNvPicPr>
          <p:nvPr/>
        </p:nvPicPr>
        <p:blipFill>
          <a:blip r:embed="rId3" cstate="print"/>
          <a:srcRect/>
          <a:stretch>
            <a:fillRect/>
          </a:stretch>
        </p:blipFill>
        <p:spPr bwMode="auto">
          <a:xfrm>
            <a:off x="1115616" y="980728"/>
            <a:ext cx="6768752" cy="446449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dirty="0" smtClean="0"/>
              <a:t>Why large PRS in Germany?</a:t>
            </a:r>
          </a:p>
        </p:txBody>
      </p:sp>
      <p:sp>
        <p:nvSpPr>
          <p:cNvPr id="13315" name="Rectangle 3"/>
          <p:cNvSpPr>
            <a:spLocks noGrp="1" noChangeArrowheads="1"/>
          </p:cNvSpPr>
          <p:nvPr>
            <p:ph type="body" idx="1"/>
          </p:nvPr>
        </p:nvSpPr>
        <p:spPr/>
        <p:txBody>
          <a:bodyPr/>
          <a:lstStyle/>
          <a:p>
            <a:pPr eaLnBrk="1" hangingPunct="1"/>
            <a:r>
              <a:rPr lang="en-GB" sz="2800" dirty="0" smtClean="0"/>
              <a:t>Very small publicly rented sector</a:t>
            </a:r>
          </a:p>
          <a:p>
            <a:pPr eaLnBrk="1" hangingPunct="1"/>
            <a:r>
              <a:rPr lang="en-GB" sz="2800" dirty="0" smtClean="0"/>
              <a:t>Strong demand at all levels of income</a:t>
            </a:r>
          </a:p>
          <a:p>
            <a:pPr eaLnBrk="1" hangingPunct="1"/>
            <a:r>
              <a:rPr lang="en-GB" sz="2800" dirty="0" smtClean="0"/>
              <a:t>Attractive tenure for households because of good quality dwellings and strong security of tenure</a:t>
            </a:r>
          </a:p>
          <a:p>
            <a:pPr eaLnBrk="1" hangingPunct="1"/>
            <a:r>
              <a:rPr lang="en-GB" sz="2800" dirty="0" smtClean="0"/>
              <a:t>Home ownership has been relatively expensive</a:t>
            </a:r>
          </a:p>
          <a:p>
            <a:pPr eaLnBrk="1" hangingPunct="1"/>
            <a:r>
              <a:rPr lang="en-GB" sz="2800" dirty="0" smtClean="0"/>
              <a:t> Attractive as an investment since the 1950s because of generous tax advantages, principally depreciation allowances that have helped provide an acceptable rate of return from net income</a:t>
            </a:r>
          </a:p>
        </p:txBody>
      </p:sp>
    </p:spTree>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3200" smtClean="0"/>
              <a:t>Key Differences: England vs countries with large PRS [1]</a:t>
            </a:r>
          </a:p>
        </p:txBody>
      </p:sp>
      <p:sp>
        <p:nvSpPr>
          <p:cNvPr id="23555" name="Rectangle 3"/>
          <p:cNvSpPr>
            <a:spLocks noGrp="1" noChangeArrowheads="1"/>
          </p:cNvSpPr>
          <p:nvPr>
            <p:ph type="body" idx="1"/>
          </p:nvPr>
        </p:nvSpPr>
        <p:spPr/>
        <p:txBody>
          <a:bodyPr/>
          <a:lstStyle/>
          <a:p>
            <a:pPr eaLnBrk="1" hangingPunct="1"/>
            <a:r>
              <a:rPr lang="en-GB" sz="2700" dirty="0" smtClean="0"/>
              <a:t>In the large PRS countries:</a:t>
            </a:r>
          </a:p>
          <a:p>
            <a:pPr lvl="1" eaLnBrk="1" hangingPunct="1"/>
            <a:r>
              <a:rPr lang="en-GB" sz="2300" dirty="0" smtClean="0"/>
              <a:t>the sector has been large for several decades</a:t>
            </a:r>
          </a:p>
          <a:p>
            <a:pPr lvl="1" eaLnBrk="1" hangingPunct="1"/>
            <a:r>
              <a:rPr lang="en-GB" sz="2300" dirty="0" smtClean="0"/>
              <a:t>measures to support the sector have been in place for decades</a:t>
            </a:r>
          </a:p>
          <a:p>
            <a:pPr eaLnBrk="1" hangingPunct="1"/>
            <a:r>
              <a:rPr lang="en-GB" sz="2700" dirty="0" smtClean="0"/>
              <a:t>Broader demand base in other countries</a:t>
            </a:r>
          </a:p>
          <a:p>
            <a:pPr eaLnBrk="1" hangingPunct="1"/>
            <a:r>
              <a:rPr lang="en-GB" sz="2700" dirty="0" smtClean="0"/>
              <a:t>In England, individual investors</a:t>
            </a:r>
          </a:p>
          <a:p>
            <a:pPr lvl="1" eaLnBrk="1" hangingPunct="1"/>
            <a:r>
              <a:rPr lang="en-GB" sz="2300" dirty="0" smtClean="0"/>
              <a:t>cannot benefit from depreciation allowances as they can elsewhere</a:t>
            </a:r>
          </a:p>
          <a:p>
            <a:pPr lvl="1" eaLnBrk="1" hangingPunct="1"/>
            <a:r>
              <a:rPr lang="en-GB" sz="2300" dirty="0" smtClean="0"/>
              <a:t>cannot transfer current rental income losses to other income for tax purposes as they can elsewhere</a:t>
            </a:r>
          </a:p>
        </p:txBody>
      </p:sp>
    </p:spTree>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3200" smtClean="0"/>
              <a:t>Key Differences: England vs countries with large PRS [2]</a:t>
            </a:r>
          </a:p>
        </p:txBody>
      </p:sp>
      <p:sp>
        <p:nvSpPr>
          <p:cNvPr id="24579" name="Rectangle 3"/>
          <p:cNvSpPr>
            <a:spLocks noGrp="1" noChangeArrowheads="1"/>
          </p:cNvSpPr>
          <p:nvPr>
            <p:ph type="body" idx="1"/>
          </p:nvPr>
        </p:nvSpPr>
        <p:spPr/>
        <p:txBody>
          <a:bodyPr>
            <a:normAutofit lnSpcReduction="10000"/>
          </a:bodyPr>
          <a:lstStyle/>
          <a:p>
            <a:pPr eaLnBrk="1" hangingPunct="1"/>
            <a:r>
              <a:rPr lang="en-GB" sz="2700" smtClean="0"/>
              <a:t>High reliance on capital growth rather than a significant return from income</a:t>
            </a:r>
          </a:p>
          <a:p>
            <a:pPr eaLnBrk="1" hangingPunct="1"/>
            <a:r>
              <a:rPr lang="en-GB" sz="2700" smtClean="0"/>
              <a:t>CGT does not encourage long term holdings</a:t>
            </a:r>
          </a:p>
          <a:p>
            <a:pPr eaLnBrk="1" hangingPunct="1"/>
            <a:r>
              <a:rPr lang="en-GB" sz="2700" smtClean="0"/>
              <a:t>The physical structure and location of the rental stock is not attractive to institutional investors</a:t>
            </a:r>
          </a:p>
          <a:p>
            <a:pPr eaLnBrk="1" hangingPunct="1"/>
            <a:r>
              <a:rPr lang="en-GB" sz="2700" smtClean="0"/>
              <a:t>Institutional investors perceive that they are not able to obtain a reasonable risk-adjusted rate of return</a:t>
            </a:r>
          </a:p>
          <a:p>
            <a:pPr eaLnBrk="1" hangingPunct="1"/>
            <a:r>
              <a:rPr lang="en-GB" sz="2700" smtClean="0"/>
              <a:t>No significant programmes, comparable to those in other countries, to encourage the private sector to invest in and manage affordable housing</a:t>
            </a:r>
          </a:p>
        </p:txBody>
      </p:sp>
    </p:spTree>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mtClean="0"/>
              <a:t>How to increase the PRS as % stock</a:t>
            </a:r>
          </a:p>
        </p:txBody>
      </p:sp>
      <p:sp>
        <p:nvSpPr>
          <p:cNvPr id="25603" name="Rectangle 3"/>
          <p:cNvSpPr>
            <a:spLocks noGrp="1" noChangeArrowheads="1"/>
          </p:cNvSpPr>
          <p:nvPr>
            <p:ph type="body" idx="1"/>
          </p:nvPr>
        </p:nvSpPr>
        <p:spPr>
          <a:xfrm>
            <a:off x="179388" y="2276475"/>
            <a:ext cx="8785225" cy="4797425"/>
          </a:xfrm>
        </p:spPr>
        <p:txBody>
          <a:bodyPr/>
          <a:lstStyle/>
          <a:p>
            <a:pPr marL="609600" indent="-609600" eaLnBrk="1" hangingPunct="1">
              <a:lnSpc>
                <a:spcPct val="80000"/>
              </a:lnSpc>
              <a:buFontTx/>
              <a:buAutoNum type="arabicPeriod"/>
            </a:pPr>
            <a:r>
              <a:rPr lang="en-GB" sz="1900" dirty="0" smtClean="0"/>
              <a:t>Determine the role for the sector. Is there to be a larger ‘modern PRS’ offering high quality accommodation on a flexible basis or is the sector to have another role?</a:t>
            </a:r>
          </a:p>
          <a:p>
            <a:pPr marL="609600" indent="-609600" eaLnBrk="1" hangingPunct="1">
              <a:lnSpc>
                <a:spcPct val="80000"/>
              </a:lnSpc>
              <a:buFontTx/>
              <a:buAutoNum type="arabicPeriod"/>
            </a:pPr>
            <a:r>
              <a:rPr lang="en-GB" sz="1900" dirty="0" smtClean="0"/>
              <a:t>Promote a policy environment that establishes a positive image for the private rented sector as tenure to meet important needs not catered for by other tenures.</a:t>
            </a:r>
          </a:p>
          <a:p>
            <a:pPr marL="609600" indent="-609600" eaLnBrk="1" hangingPunct="1">
              <a:lnSpc>
                <a:spcPct val="80000"/>
              </a:lnSpc>
              <a:buFontTx/>
              <a:buAutoNum type="arabicPeriod"/>
            </a:pPr>
            <a:r>
              <a:rPr lang="en-GB" sz="1900" dirty="0" smtClean="0"/>
              <a:t>Increase the taxation advantages for individual investors.</a:t>
            </a:r>
          </a:p>
          <a:p>
            <a:pPr marL="609600" indent="-609600" eaLnBrk="1" hangingPunct="1">
              <a:lnSpc>
                <a:spcPct val="80000"/>
              </a:lnSpc>
              <a:buFontTx/>
              <a:buAutoNum type="arabicPeriod"/>
            </a:pPr>
            <a:r>
              <a:rPr lang="en-GB" sz="1900" dirty="0" smtClean="0"/>
              <a:t>Increase the rate of return for institutional investors through improved taxation advantages.</a:t>
            </a:r>
          </a:p>
          <a:p>
            <a:pPr marL="609600" indent="-609600" eaLnBrk="1" hangingPunct="1">
              <a:lnSpc>
                <a:spcPct val="80000"/>
              </a:lnSpc>
              <a:buFontTx/>
              <a:buAutoNum type="arabicPeriod"/>
            </a:pPr>
            <a:r>
              <a:rPr lang="en-GB" sz="1900" dirty="0" smtClean="0"/>
              <a:t>Provide soft loans for investment.</a:t>
            </a:r>
          </a:p>
          <a:p>
            <a:pPr marL="609600" indent="-609600" eaLnBrk="1" hangingPunct="1">
              <a:lnSpc>
                <a:spcPct val="80000"/>
              </a:lnSpc>
              <a:buFontTx/>
              <a:buAutoNum type="arabicPeriod"/>
            </a:pPr>
            <a:r>
              <a:rPr lang="en-GB" sz="1900" dirty="0" smtClean="0"/>
              <a:t>Promote a favourable regulatory environment – for landlords and tenants.</a:t>
            </a:r>
          </a:p>
          <a:p>
            <a:pPr marL="609600" indent="-609600" eaLnBrk="1" hangingPunct="1">
              <a:lnSpc>
                <a:spcPct val="80000"/>
              </a:lnSpc>
              <a:buFontTx/>
              <a:buAutoNum type="arabicPeriod"/>
            </a:pPr>
            <a:r>
              <a:rPr lang="en-GB" sz="1900" dirty="0" smtClean="0"/>
              <a:t>Provide conditional taxation and subsidy support for affordable rental housing from private landlords possibly using a model similar to LIHTC in the USA.</a:t>
            </a:r>
          </a:p>
          <a:p>
            <a:pPr marL="609600" indent="-609600" eaLnBrk="1" hangingPunct="1">
              <a:lnSpc>
                <a:spcPct val="80000"/>
              </a:lnSpc>
              <a:buFontTx/>
              <a:buAutoNum type="arabicPeriod"/>
            </a:pPr>
            <a:r>
              <a:rPr lang="en-GB" sz="1900" dirty="0" smtClean="0"/>
              <a:t>Consider encouraging housing associations to supply more market rent properties.</a:t>
            </a:r>
          </a:p>
          <a:p>
            <a:pPr marL="609600" indent="-609600" eaLnBrk="1" hangingPunct="1">
              <a:lnSpc>
                <a:spcPct val="80000"/>
              </a:lnSpc>
              <a:buFontTx/>
              <a:buNone/>
            </a:pPr>
            <a:endParaRPr lang="en-GB" sz="1900" dirty="0" smtClean="0"/>
          </a:p>
          <a:p>
            <a:pPr marL="609600" indent="-609600" eaLnBrk="1" hangingPunct="1">
              <a:lnSpc>
                <a:spcPct val="80000"/>
              </a:lnSpc>
              <a:buFontTx/>
              <a:buNone/>
            </a:pPr>
            <a:r>
              <a:rPr lang="en-GB" sz="1900" b="1" dirty="0" smtClean="0"/>
              <a:t>BUT:</a:t>
            </a:r>
            <a:r>
              <a:rPr lang="en-GB" sz="1900" dirty="0" smtClean="0"/>
              <a:t> consider crowding out issues re stock</a:t>
            </a:r>
          </a:p>
        </p:txBody>
      </p:sp>
    </p:spTree>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GB" smtClean="0"/>
              <a:t>How to increase volume of building for PR</a:t>
            </a:r>
          </a:p>
        </p:txBody>
      </p:sp>
      <p:sp>
        <p:nvSpPr>
          <p:cNvPr id="26627" name="Rectangle 3"/>
          <p:cNvSpPr>
            <a:spLocks noGrp="1" noChangeArrowheads="1"/>
          </p:cNvSpPr>
          <p:nvPr>
            <p:ph type="body" idx="1"/>
          </p:nvPr>
        </p:nvSpPr>
        <p:spPr/>
        <p:txBody>
          <a:bodyPr>
            <a:normAutofit lnSpcReduction="10000"/>
          </a:bodyPr>
          <a:lstStyle/>
          <a:p>
            <a:pPr marL="609600" indent="-609600" eaLnBrk="1" hangingPunct="1">
              <a:lnSpc>
                <a:spcPct val="90000"/>
              </a:lnSpc>
              <a:buFontTx/>
              <a:buAutoNum type="arabicPeriod"/>
            </a:pPr>
            <a:r>
              <a:rPr lang="en-GB" sz="2400" smtClean="0"/>
              <a:t>Apply a combination of the measures identified above to increase the proportion of the housing stock that is privately rented.</a:t>
            </a:r>
          </a:p>
          <a:p>
            <a:pPr marL="609600" indent="-609600" eaLnBrk="1" hangingPunct="1">
              <a:lnSpc>
                <a:spcPct val="90000"/>
              </a:lnSpc>
              <a:buFontTx/>
              <a:buAutoNum type="arabicPeriod"/>
            </a:pPr>
            <a:r>
              <a:rPr lang="en-GB" sz="2400" smtClean="0"/>
              <a:t>Make the taxation advantages especially favourable for investment in newly constructed buildings – e.g. more generous depreciation allowances.</a:t>
            </a:r>
          </a:p>
          <a:p>
            <a:pPr marL="609600" indent="-609600" eaLnBrk="1" hangingPunct="1">
              <a:lnSpc>
                <a:spcPct val="90000"/>
              </a:lnSpc>
              <a:buFontTx/>
              <a:buAutoNum type="arabicPeriod"/>
            </a:pPr>
            <a:r>
              <a:rPr lang="en-GB" sz="2400" smtClean="0"/>
              <a:t>Provide conditional taxation and subsidy support for affordable rental house building by private developers; the housing to be managed by private sector landlords or by housing associations.</a:t>
            </a:r>
          </a:p>
          <a:p>
            <a:pPr marL="609600" indent="-609600" eaLnBrk="1" hangingPunct="1">
              <a:lnSpc>
                <a:spcPct val="90000"/>
              </a:lnSpc>
              <a:buFontTx/>
              <a:buAutoNum type="arabicPeriod"/>
            </a:pPr>
            <a:r>
              <a:rPr lang="en-GB" sz="2400" smtClean="0"/>
              <a:t>Consider allowing large housing associations to become REITS.</a:t>
            </a:r>
          </a:p>
          <a:p>
            <a:pPr marL="609600" indent="-609600" eaLnBrk="1" hangingPunct="1">
              <a:lnSpc>
                <a:spcPct val="90000"/>
              </a:lnSpc>
              <a:buFontTx/>
              <a:buNone/>
            </a:pPr>
            <a:r>
              <a:rPr lang="en-GB" sz="2400" b="1" smtClean="0"/>
              <a:t>BUT:</a:t>
            </a:r>
            <a:r>
              <a:rPr lang="en-GB" sz="2400" smtClean="0"/>
              <a:t> consider crowding out issues re house building</a:t>
            </a:r>
          </a:p>
        </p:txBody>
      </p:sp>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Property Rights: tenants</a:t>
            </a:r>
            <a:endParaRPr lang="en-GB" dirty="0"/>
          </a:p>
        </p:txBody>
      </p:sp>
      <p:sp>
        <p:nvSpPr>
          <p:cNvPr id="3" name="Content Placeholder 2"/>
          <p:cNvSpPr>
            <a:spLocks noGrp="1"/>
          </p:cNvSpPr>
          <p:nvPr>
            <p:ph idx="1"/>
          </p:nvPr>
        </p:nvSpPr>
        <p:spPr/>
        <p:txBody>
          <a:bodyPr/>
          <a:lstStyle/>
          <a:p>
            <a:r>
              <a:rPr lang="en-GB" dirty="0" smtClean="0"/>
              <a:t>Property rights matter</a:t>
            </a:r>
          </a:p>
          <a:p>
            <a:r>
              <a:rPr lang="en-GB" dirty="0" smtClean="0"/>
              <a:t>Relative property rights matter a lot</a:t>
            </a:r>
          </a:p>
          <a:p>
            <a:r>
              <a:rPr lang="en-GB" dirty="0" smtClean="0"/>
              <a:t>Relative rents and costs</a:t>
            </a:r>
          </a:p>
          <a:p>
            <a:r>
              <a:rPr lang="en-GB" dirty="0" smtClean="0"/>
              <a:t>Relative security of tenure</a:t>
            </a:r>
          </a:p>
          <a:p>
            <a:r>
              <a:rPr lang="en-GB" dirty="0" smtClean="0"/>
              <a:t>Relative quality</a:t>
            </a:r>
          </a:p>
          <a:p>
            <a:endParaRPr lang="en-GB" dirty="0" smtClean="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 investors</a:t>
            </a:r>
            <a:endParaRPr lang="en-GB" dirty="0"/>
          </a:p>
        </p:txBody>
      </p:sp>
      <p:sp>
        <p:nvSpPr>
          <p:cNvPr id="3" name="Content Placeholder 2"/>
          <p:cNvSpPr>
            <a:spLocks noGrp="1"/>
          </p:cNvSpPr>
          <p:nvPr>
            <p:ph idx="1"/>
          </p:nvPr>
        </p:nvSpPr>
        <p:spPr/>
        <p:txBody>
          <a:bodyPr/>
          <a:lstStyle/>
          <a:p>
            <a:r>
              <a:rPr lang="en-GB" dirty="0" smtClean="0"/>
              <a:t>Rates of return?</a:t>
            </a:r>
          </a:p>
          <a:p>
            <a:r>
              <a:rPr lang="en-GB" dirty="0" smtClean="0"/>
              <a:t>Capital growth?</a:t>
            </a:r>
          </a:p>
          <a:p>
            <a:r>
              <a:rPr lang="en-GB" dirty="0" smtClean="0"/>
              <a:t>Risks?</a:t>
            </a:r>
          </a:p>
          <a:p>
            <a:r>
              <a:rPr lang="en-GB" dirty="0" smtClean="0"/>
              <a:t>Information?</a:t>
            </a:r>
          </a:p>
          <a:p>
            <a:r>
              <a:rPr lang="en-GB" dirty="0" smtClean="0"/>
              <a:t>Opportunities?</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Methodological point: reject</a:t>
            </a:r>
            <a:br>
              <a:rPr lang="en-GB" dirty="0" smtClean="0"/>
            </a:br>
            <a:r>
              <a:rPr lang="en-GB" dirty="0" smtClean="0"/>
              <a:t>Universalism and </a:t>
            </a:r>
            <a:r>
              <a:rPr lang="en-GB" dirty="0" err="1" smtClean="0"/>
              <a:t>Particularism</a:t>
            </a:r>
            <a:endParaRPr lang="en-GB" dirty="0"/>
          </a:p>
        </p:txBody>
      </p:sp>
      <p:sp>
        <p:nvSpPr>
          <p:cNvPr id="3" name="Content Placeholder 2"/>
          <p:cNvSpPr>
            <a:spLocks noGrp="1"/>
          </p:cNvSpPr>
          <p:nvPr>
            <p:ph idx="1"/>
          </p:nvPr>
        </p:nvSpPr>
        <p:spPr/>
        <p:txBody>
          <a:bodyPr/>
          <a:lstStyle/>
          <a:p>
            <a:r>
              <a:rPr lang="en-GB" dirty="0" err="1" smtClean="0"/>
              <a:t>Haffner</a:t>
            </a:r>
            <a:r>
              <a:rPr lang="en-GB" dirty="0" smtClean="0"/>
              <a:t>, MEA, Hoekstra, JSCM, Oxley, MJ &amp; </a:t>
            </a:r>
            <a:r>
              <a:rPr lang="en-GB" dirty="0" err="1" smtClean="0"/>
              <a:t>Heijden</a:t>
            </a:r>
            <a:r>
              <a:rPr lang="en-GB" dirty="0" smtClean="0"/>
              <a:t>, HMH van </a:t>
            </a:r>
            <a:r>
              <a:rPr lang="en-GB" dirty="0" err="1" smtClean="0"/>
              <a:t>der</a:t>
            </a:r>
            <a:r>
              <a:rPr lang="en-GB" dirty="0" smtClean="0"/>
              <a:t> (2010). Universalistic, particularistic and middle way approaches to comparing the private rental sector. </a:t>
            </a:r>
            <a:r>
              <a:rPr lang="en-GB" i="1" dirty="0" smtClean="0"/>
              <a:t>International Journal of Housing Policy, 10</a:t>
            </a:r>
            <a:r>
              <a:rPr lang="en-GB" dirty="0" smtClean="0"/>
              <a:t>(4), 357-377</a:t>
            </a:r>
          </a:p>
          <a:p>
            <a:endParaRPr lang="en-GB" dirty="0" smtClean="0"/>
          </a:p>
          <a:p>
            <a:pPr>
              <a:buNone/>
            </a:pPr>
            <a:endParaRPr lang="en-GB" dirty="0" smtClean="0"/>
          </a:p>
          <a:p>
            <a:endParaRPr lang="en-GB" dirty="0" smtClean="0"/>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policy matter?</a:t>
            </a:r>
            <a:endParaRPr lang="en-GB" dirty="0"/>
          </a:p>
        </p:txBody>
      </p:sp>
      <p:sp>
        <p:nvSpPr>
          <p:cNvPr id="3" name="Content Placeholder 2"/>
          <p:cNvSpPr>
            <a:spLocks noGrp="1"/>
          </p:cNvSpPr>
          <p:nvPr>
            <p:ph idx="1"/>
          </p:nvPr>
        </p:nvSpPr>
        <p:spPr/>
        <p:txBody>
          <a:bodyPr>
            <a:normAutofit lnSpcReduction="10000"/>
          </a:bodyPr>
          <a:lstStyle/>
          <a:p>
            <a:r>
              <a:rPr lang="en-GB" dirty="0" smtClean="0"/>
              <a:t>Yes: But:</a:t>
            </a:r>
          </a:p>
          <a:p>
            <a:r>
              <a:rPr lang="en-GB" dirty="0" smtClean="0"/>
              <a:t>Policy over time</a:t>
            </a:r>
          </a:p>
          <a:p>
            <a:r>
              <a:rPr lang="en-GB" dirty="0" smtClean="0"/>
              <a:t>Policy and property rights</a:t>
            </a:r>
          </a:p>
          <a:p>
            <a:r>
              <a:rPr lang="en-GB" dirty="0" smtClean="0"/>
              <a:t>Policy and purpose of tenure</a:t>
            </a:r>
          </a:p>
          <a:p>
            <a:r>
              <a:rPr lang="en-GB" dirty="0" smtClean="0"/>
              <a:t>Policy and investment incentives</a:t>
            </a:r>
          </a:p>
          <a:p>
            <a:r>
              <a:rPr lang="en-GB" dirty="0" smtClean="0"/>
              <a:t>Policy and definition of tenure</a:t>
            </a:r>
          </a:p>
          <a:p>
            <a:r>
              <a:rPr lang="en-GB" dirty="0" smtClean="0"/>
              <a:t>Policy and what the data says</a:t>
            </a:r>
            <a:endParaRPr lang="en-GB" dirty="0"/>
          </a:p>
          <a:p>
            <a:r>
              <a:rPr lang="en-GB" dirty="0" smtClean="0"/>
              <a:t>Limitations of comparisons</a:t>
            </a:r>
          </a:p>
          <a:p>
            <a:endParaRPr lang="en-GB" dirty="0"/>
          </a:p>
          <a:p>
            <a:pPr>
              <a:buNone/>
            </a:pP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Rental Housing Search Startup RentalEngine Launches Public Beta Site for NYC Apartment Hunters"/>
          <p:cNvPicPr>
            <a:picLocks noChangeAspect="1" noChangeArrowheads="1"/>
          </p:cNvPicPr>
          <p:nvPr/>
        </p:nvPicPr>
        <p:blipFill>
          <a:blip r:embed="rId2" cstate="print"/>
          <a:srcRect/>
          <a:stretch>
            <a:fillRect/>
          </a:stretch>
        </p:blipFill>
        <p:spPr bwMode="auto">
          <a:xfrm>
            <a:off x="1187624" y="764704"/>
            <a:ext cx="6696744" cy="48965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descr="data:image/jpeg;base64,/9j/4AAQSkZJRgABAQAAAQABAAD/2wCEAAkGBxQTEhUUExQWFhUXFxoYGRgYGBocGhoYHBweFxoeFxcbISggGBwlHBcXITEiJSkrLy4uFx8zODMsNygtLisBCgoKDg0OGxAQGjQkICYvLCwsLzQvMCwsNCwsNCwsLCwsLCwsLCwsLCwsLCwsLCwsLCwsLCwsLCwsLCwsLCwsLP/AABEIAMMBAwMBIgACEQEDEQH/xAAcAAACAwEBAQEAAAAAAAAAAAAEBQIDBgABBwj/xABIEAABAgQEAgcFBQUFBwUBAAABAhEAAxIhBAUxQVFhBhMicYGRoTJCscHRFCNikvAVUnLh8QczQ1OCRHOTorLC0hckRVRjFv/EABgBAAMBAQAAAAAAAAAAAAAAAAABAgME/8QAMhEAAgIBAwMCBQIEBwAAAAAAAAECERIDITETQVEEIjJhkbHwQoEUI3HhBSQzUnKhwf/aAAwDAQACEQMRAD8A+tJEWAQnGOPlE/taiNYOmx5jWPWhOcaeMSGYmDBjUrG7RzQkXmCnDRd+0r6WgwYZUNWiK1gNzLQrXmRs3GKJ2MKqdAxfxgwHbH0dC9OMfhFgxIa5hYsMgyOgFWMAiCMZ2jq1mHxgwYs0MWjxoC+28o9GNEGLDNBhEQlknW1yIFVjhETjW2gxYZIPHOPWgAY2PPt4e3B4MGGSD49gP7ZHDGiDFhkFtHrQCMeHA4xIYyDFhkgto5oHOKHGI/bBBiwyQU0c0DDFiPftQgxYZIvaOaB/tIiX2gQUwyLSmK1JiPXxBWIEFMMiK0wpnI/9wP8AdH/qEM1zoVTpzYh//wAv+6Gk7/PANlxRHRUrFiOgxYskAIxYJYqA4n+kWfawLOD3GM5LKqiClVgLMd/CJz1LTcpUBzBEdTijBajW5qJc5BLEtzP9I6dipKdVF+HOMrMximYk93GBFzT6wukh9ZmsViRSWUCdg/n6RemZLP8AiAcyFN8IyUuadQdItlY9aUsFWfRvn8oHAOo2tzRzJ6BYKq53HxEeoxctrqU99APDeERxKpgALA38eEXy5G5Wlg3H0tCaSW4022N8PiUbqU+2jfG0XycQEkdpPe4Pm8KZoBHun8o9Wjly0gBTJBI4CM8ky8WaX9pqBpKkd5A+kC4qeCaq0PyLctGjOKm1KuXYMzA25cIqmoQPfA8ItQRDm/BopWNLtUO8m3hFszGGrUkAbN6xlcRjGQmWCkgFyQLk8zrA6MRzMV00xdSjW/biCdw13H0j0Y5JGrHvMZ3CYlANS3VYsNn4m+g4RbIk2qLsz2O0JxSDNsdCck+HD+cSRiUgM/IQoMtDWWsFrd/MvC9S3R7Rqq3fRtjCpFX8jRqxwZrndns0eIxQNLblv1aMvIJqso6Qzw6VOXXYaJ/es+sOkibHE5BCgSR5x71nAnnb9PGaTjluWU1+AhigTSGr7XC3c1tYGq7gnuNQL3Unz+ceqU2u0LVTZqCHBOt6C3iXsYoxGIWr2E99x5AQLcHsrH8rGbJCQT3n4mJS5yh7oP6PAxmFqnpBNJAG/DxieGzBRBcEniPWBw8BGa7j6ZiO3wttEpE8lRHxhYiek8fBouCw9lF++/oYmilXZjTrD3eMCrxYBu/64wDi8yQkMkkMWPae/O0C4nGIZwp4FEG0Hzp1Qs+ogOfN+9Jb3B8TFaDMKQoAXOh/Wr7Qmx+JWJwUQQpgG4h30Ah96FtW42OKHAx7GeVma32HgY6NMTOyCcSjrHZdD6OKmbizQVicZLUGSlY71J15sNIz8+UBpUOL8YHYhw+u/ERSp7l8bNmgTjkVBLgbag+u8eib2Ga9WvyMIJaLgpuxdtw13MP8LNTMl9jsl3UkEnuN9ufOE1QrvazxM0gWMeypgpvq/D5xCbMVLSauFtPnC8YpTDtEX0goG2OsPNHWJbSpIjVqw8tDlTMeLenDwj5/hcctLqBsFanj/SNScROnBhS4uyWq04O8ZakXZpF+RuJkkkMEHuf1aKcSiWlaXQKRcgPoSxs+w0hNKxQQWNVT8QkavcqiS82BDprq0JZKwBts5vs0Ri+w8kx0vCywylBIpc9kMCPxa7cGhRma5KlAIIYC5q184Cx2NnLJCiSA7CgBxsSwEC4SZLcdZV/pTfn7w7vWKiq3ZMt+BxIwMtYs78XsOG94HRgFpf2Xvf4W84XoxCe0ElbFVKCXFLG5IB1a28EzsWpMsuy3QE6kKQXcEFrjbXeKtixTLcKsBTFmYkhuFyfjDPDzUlJLOBx2GuncYQKWllLSpSC1pZBNiL9vjwtAczPGSlLqSPeBa+1jq0NrIFSH03FpWlkkg8T5GBpwoDO78eI/kTAmX/eqpKqQ3Mlt207/ABgjFy0pK0lYZIDO/ae9gAbvaDvQnwVyZ1vHV9oJGIYvyO+nhAK58lO7ml7EjjbTV+UUTMxSlNVJFTWJuw3uG8odWTuuRrlOKSKqyGd7wyzHFGkUkWILnWnujPyM6pDJlhtdnc8Tr6xAZrq4PEaFmGnc73iGrdlKVKh6vMJv92lnZ3CiWA7W9rizc4pm44++ggmwcEX10a8LP2kG9gqDXNLDXXwMTnTAbWIZwxVvwEP9hqmMUY+wNKPEBi2uuu0V4jMVqNAQkkhyEoS972YHZoXYnGlISAhJYM7qJ8nA9IgqQvs1ApJDg3DB9DyhjVINkS1rdkzOyCVEqskC5tS47rxWHYKSiZY6kOng2jPpF+Gzqalgqct2YMonucEi2ke4zOJ8yWUrmL27D2Ot6tQ1rQWxrHwU5nMVS3AgqpSAEvpcDU+rQCcwLU1KKWbtB27n0vvFMzDLN3GuhJvx2iK8KdgR4w00kGN9zkY8gEVbWe9+XDX0iGJxhpSqog6OHe3Pjzj2bhuzpd/Rvr8IEnSrS0qNIK2Kjdgdy2sPJOhuNd0QVi/xHyj2H8hOVgMqYCQ4JPWOWLPbjrHsP9mLbwRxcmSEF1TeuNurWh1a6gsAdNoAk5apj1qDKpu6wpKeYPZO0SwmWBQqTNAUQ9IVd+HlBOKzOXLAllNZSGLqNzqXAIccjGHUXZG/Qrv+fUqw2HUWmykJTSXFNb277N4x0tazVPTQlQPaSnZ7HsaN6Qvm5mo3QpSEi9KVKCR3B+JgYY1aQ1ZZYvf/AKhv4xeTfYjpQXLGuPxIJpAHsgkuSVLYF72A7ornLDuSCkA6uwJDWKbwHi0KABBe36aHGWYV5E5TXs3hc/ERk9XijZemVO2K5swF6B7zuCWPK8F4acuUQsMHdhVvYGwuO+K4qxUuofr9X+kUtTJ0KXp1FWiS8esn+8UX7m7oEXi1jSr1gcGGOXJVMJQkVEBxxIB9dY0bpbGNJvfYIy/GqUDXMmggdk1Eg8iCbRWcMvQEgd/84Ml5TMdj1cv+OYhIHq8dn+IlyJaKJstU0hlJQSoJ/E5ADEbcYjOT4L6enHlgU9JlioqKr6ObvzjkZlIZlonn+GakDwBQf0IBy/rMSsSysWST5HgO/WGf/wDKL/fT5GMdSWqnsa6fQa3/AD6EpOcYZDlCMRUQ3amS1D/pDQinzDNWpc1Rc6MAe4XIYQ3mdF5g0Wk+cJ8yk9TMVLWXKZfWEjSlwLORe8StTVu0inp+mfL+5fl+MKCyiadm1Hdf0hmcfh1LStS5wbYS0ehrt5QLhshmrQhaSllpCg5Ngbh7axJXRud+D838oOtq+AWj6byHzsZglqdpxUzXAFubKgfG45N1dWlaUgABYUyU6BmVCqVhiJtBsoIMxj+6FUHlrF+OlHq1avsOJHxgUtVsJR9PFXdkZWYAE9gEbB1MO4u/nBAzNP8Akp76l/WFOEwpJUFOlmpcM7rKTryY+MGTMOoVMk2ra+tPWt59Wj88N9bz9hJ+l8fcKGbNYS0tezr38YLwOZJNRVKT+EJdn5uTaFv2I1EUqYE6cus/8E/mi6elMpgAq9WutiU6cCzwLq37mDfp3tFbjLEZsB/dpKeDdk/mHjFP7SKkiorLC3xud7wqVjU84swyTNPYBLNYDjpaNraXBjjF7WFzsSkXFRPd84mc1FQDFmc98cnI8QoE9ROI4iWr6QGuUxYuD6wuou5XQvhjSZmKAzOT3esRnY5O14V0l3j0qhZoa9PYWvFh9f6R4ccBzd24W4wuWS+tuEdMUyU76/GBzVC6AerHS/3fQR0JVK5R0RcfBXQ+YECkkODc8YnNUEslKnH8LEHg7X74q6pTBbGmpqmtULs/FrtHtNSmSCSTYb35R19zjbtF32n9XiU2aA1tQ8DmSpyli4cENcEauNo9mIVSAxsLw3doFVOxjhszKUaONgdoOwXSGZKSCtDomBTB2ceySBfez8jCLBI6zsAs6g54DUnwAJ8InmGK6yYVAMgAJQOCEhkhtrBzzJjPCLbtGr1JJJJ7UMUZwCbggNbvizD5mlTuCNNO+/o8IxBEqYQkvoL6cefhCnBJWioa0pSpsd4bGSkkgy1EEm4VttaGQMlZHV0C9+0kFqVavfUpjJqnmkNvtAqYUFJ8k6mK4NbNx0hMshABmgNSxZxY9rQjUxmJyypRKtSbxVh5ius7L8CBw19I+m9Gk5bNw6ROw6utSAiYoIJuPeBHF+/jD+FkunEz/RHDpKFEgEhWu7MN40XUgaP5n6xycvw8js4dUxSTc9YGILswDCzNF4EZSdsEtigo5q/Mr6wNNwEtRJUlyQzkkuOGukHrECT8SlJZSgH0cxNsdI9RKYAAqAAYAKUwHIPHKSf3lfmMSSt4sAgtgY6VNUjETEzFJelSUuFKLFVaQSDca+MM8DK6xd1XR2gyQBqOZfbygedghMxc16uyxfj7I+ZiWEwSwqQogkEpJPA324aQPPL5Gn8rDvZ3SibSZatwdH8fkIVLngkllOX/AMRe7vZ7aww6YYepcu7AJPaOxqSW8gY9V1DLBmJL1MKV7lRHu2sR5RMrX6qK06r4LFqCACACx1eZMOn+rnFWNxLJAFtQLk2JcuSSdducFZVLloSQqYArilC1e4pO4G6gfCAukMxBmgoVUCNwU3cnTx9IrTfu3lZWr8LqFfMDlm7ARZiUEJS4sq44q5tw4QOi4NwGvffkI8lpcgDU+HqY6rOOguTmk1AZE2YBoGWsAdwBYRFWPmEuVqJOpUXPmdYKyjJlTzdaJaX9tYWRaxahJf0jQnoThz/8nhweBQpPxMJvyNWuDKozBfF/AQRNzPsJ0rBL2s2132h3iehBAeXjsHMHJan8kpUYyWMlULUklJIJDpcjwcA+cS4xfYtak13DU4/c0tf3r25c/rFGOxRUiWXb2jb+JvlAJi/FjsSv4T6qMKkuAc5S5ZBKiR7becdA4THQrQrfk+iSskwBpHW4sJdylSGBOji1jFsjI8uGk3E1bGlqfCm8UY3JZqCFDETFJcAguG2LGov5CAek7hKBYirhfTc7xL1WkXp6WckhpO6KqZKpCVzipyqaSAVAlwKSbGxc8xeFOMy2ahRQpBCzsCCW190mEDco03RorS0xCkg3DFL8r3DxMfVN7Ua6volBZOX/AEanL5cmdLoxMpTqQzpSxSWZRezeusDI6EZeoCnGKBOgdBOulLO8QTiJ6VBSZgBAZ6fHiW/lCrpdm05aE1quFPUkkHQjYD4xTnirMYabnJRGmY9DZUpEyb1ypye0Uy1SSCparPUkgk8LNGbm5ZOR7UqYLPdChbyhZKzScn2Z01PdMWPgYIT0ixY/2rEf8Vf1iI+rS7HQ/QSfdBRy+ZQF0KpJapjrw9YW4xgG3JvxaDB0mxg/2uf/AMRX1iAzKbOUTNmrWRZ1Fz56w362NcEr/D53yh3hei6JQCyT2wpl1pAAUkgGlQA3/ehhlMxIHVpJUXOgBJDsCySWdvSMqS+t++8P8il9ZNWQlZQMOhC1JSo3AVUHA2cGM4+o6jqg1fS9JJ2VZpn6BMZHaAsVbPy4wNNzya7OEpPsqSLdxJ0MN8V0XQmZJRLllaJgBqe4G4YsQQLkM/lE8w6ODDkKR9nWm9cufMTS+3ZUQTHQpQXY5sZN8lMnHTJqGQB1mgBdjz0bwhPiMhxKiSUlROuv0h0On+Iw6RLRKwoSLAISafBlRX/6kYk2olOd2V8CYz68Ivb/ANNv4XUa/ugLL5i5TomqSghrLKgfRJt3wyVm8sD25Z5Bf1AhbjukWInWWsNyQgeoS/rGcxVRXYEi2gjF6yk9kbx9LS9zoZY3MVKnqMuYQknQFjpfSDMrxK0zZbf4jBVVyU3NjsbQhwUpRmFhpr46PGmyvHgqSlSBsEUjQ8SSXOkKLue6HqrHTqLVdwPpdUqZLQm9nZvxBL+AJiU3KLKsoNUxIOxt5xX0vmduWkC597vNLeZgOdJUApRL0gk34N9Y0l/xsx0nt8dBPR7LVTP71KhfUulhSTf/AFMI0mFkokikLQmouyqS5097wjGZbLM7ldr32qh7L6PkoDKG504sP+31gXPw0LVar/Ub+W48nYYH2kSFfxSkv6QDPyJCi4lShyCberx50gy1c6ihuyDrzKTb8pj3PsNMWJfVu6Tdi23feLTfk5wafkRNNgKXakAe0XNrR03L5jISCoBD7m7qqux8PGO6RGcJEvqus6wM9DvpdyNYAONxCZEo1rEztVOm/tGl3HCBydWINl4acE0FRCSGWoP1hubAkECxZ7wmzTJCVHqZZRLsQgqcggAXWQCp2J8YfY/HzEYeUtPtqAqdLv2CdNrgRdNxyhh0zGFRpfhctxh5NBRiRkk2oAgDmVJbxu/pFOcfdGWhVylGqTb2i+142WFxxmIE0pAPVrLDSxG/hGO6QTK5lWgoJI194iG5Pj87lJi45gOB9I6BFAc46FsVv4PsWeqVRLpBLrD8k7kwpzqSFIWSmopSogDV2s0e/tZaiEqCSbhxUOejs9oHzzG0JZnqBSbkFiLsRvE2luy4KUnUeRTl+CrUlwyTMlgjekoJV/zNBZwKymT1T2U67kOLee9oWYbFJQpKkpmOkgj75RHG4puI0fR7EVSw+xI46W1iYzg37S9TT1Yr38f1GeNBMtbO9JZuLW9Yz+XZbMVhwnEFXWArUSTewJT6RpgYV5zmAlB7uoKSKWcEpIe/B3htqt+CI5Ze3kyokKpBKWJTIJ11mqKVflAePJkggKISSwxB3v1RAT+Z4vl4wuHnzSxBYypZdi7O8Qm4hRJKcSoOTY4aUQAS5DveI/lfI3/zHzPfsZrpYt1klD/7xFZOmxDQwyHLRMTLUolPWBRZtKSQztyeBJmNWS6Z4SOzYyEm4ADvxdzyeDsvzqgID1UhQNKAkEkuDyYbQmtIMvUfMfJyeUnZ+8xkcdNVLnTpaUAurXtWBvZu/wBIZz89mKNg3eX+DRZhc6kiYyi8ylIICT7R8G3h6co3UTPVhqJXMWZjNWieUCYtgUt2lbpBsAbax78YNzLAPjS47Jl1E/jFh6AQZ1UtCe0Up111sATbU/ziJaUpPk3j6qEIpKO5ncwQew79pYSPGLxlpTNSglyUKmONGSWbvMMs4wwmpQZYNQW4JsLDZ+cAzcX1c4DQiWUkMD21B6qieJ0i1pwjHcz6+rOXtDU4I2s7wPMQpOISgHskJNhYEg/rxjyZjKmBBU3EkDV/ZT9YJy/GvNTKpYqSLgMAntNz0TDg4XUURqx1aubB8vUkLmuAkkJTdafdtpxHrDPLEylLRSplIYXtXrZIdz5QjlYNSpk1XBZDNq5It5Q2y7LlCZKXqEh1aOHBueGwh3Jy3Ja01Hbd/Yo6UzQmbLIupmAOjO4Lb3iidmCykhSUUnX7tOltfT0i7pMAJ8pavZDaakhVXlpEJmOlFKkhMztAhyU205fhETNru6L0VKtoWVYDFrIaTTr7qE8OY4QbMxWKTS5Vd9Altm274Cy3GIkhky1G7uVgbAaBP4RDNHSCweWwNgyn0biBxgg45bOx6y1Md4JIKz3MZstSBLa4Lul9CG7tTFub5kqVRSEmp3d+XA848xuPQhSUqSSSCQwG3f3x2YYmUlus3duyT36abRouxxnma5wZMtC6KqmcOzOHtA56SJEtC1S1surQgtSWLu3CLsxEhQT1xSB7rkgeHhFBy/DqSkBXZANLLsxN28YQw7EZjLShC1A0rYiz6iq4HKPcRiZXVhSmCCzOLX0ttFGKwCVoQhyAnTyp+ERxuCqlCUCzU3bhD2A8C5RukjqyhV9BdQe8YvOSnrFhLEUML/jOkar7EQgygQTQQ/ep4xWdYYdaoHYbc1EQ+4dhavWOiCpLGOgL/c1vRrGmdPYklkqUzAaW484a55JqnYdGyjMcDdpZUPUCB8tUgTQUUuX0bRr+EX9Ip6gUBClAmr2SQ4Ac6cNYTdJ7WXBXJK6A5GXOtAILFUoG2ypalK7rgRnzjJ8sqEtcwAE6O0N/t0//ADJl/wARu9/G14Y5DnEpKGmTBU5dwePFoiEk/wBNGmtCUVbnf7lfQ/HTJpUJk1SjdkltGTfTiTDHNsEJk1KCS1Exfilm+Jg/B5nImEiXMQpQDltW/RELOkeKMtSFIIC2UBYE0lnZwe6KlSTbMtJSckovcHldHwW7RD0/8yaozk0LTLrYMz7w2GfTwfaT+RO1hoIGmY0qSUFEspOopI+ChGDlpeDtUPUL9RNWDaYZb/4wlPzKDMf0aGHR/KOtTLWVECYmthqA5DekDJzpT1GXJJqqegvU1LvVq1nhn0dzRSpkuWEIQgOAEg6MSwc2DwXpPsKS9QlbY7k5DJT7tX8ReEeL6OKGKVOQaqlpVSAzJ732YRrjGJm55POMmywsBImBAZIeng5jeKrg4pycviZ5nuNbGTOyT2er9sjsqSCbaP2tYp+2FOlKebObtupzsIeY/KkrxCjQ6iAX5hhr3CFSMAlCFiYtCVGYSzkqpC3FhcBhGUoyfMqR0Q1ILZQtleKxM2XLSt3KplLrJOiFK48hF07K6573vLSot+9YeTQyGYYdg/sJXrMAuWJsLtYQmzCZNOKUJalBJYgBTCkgB+QilWOysn3PUdvFhGHy2kIVMUEisuVFrBwDTvttDbByJKpomguoJSlJch2ceyfGM5JkKWEK2WSHJvYPfyhrg8qKcSlYalKE66uxf1VDhl3VInVUe0rYtl5hMC5iUC1SnLAuxPEWgzKK0zkByEqueB7JLHi0CYTGy0KmAhRUVKLbO5Bc8L7Qblmbq6woUBpezUgDQd7jWBVl5HJtafhfcp6RSasTLeyRQ5OjVGq+mkQxWET1Sh1kutgwChqyd+8K84D6Y477xADaVfrygXDVqllZYNdmLkfhG8VLLsidN6de5sa5QlEsfeLQ9RPvKLdlrgclecMyrDrpdSSQAA7jTgC28ZHCYhRV2wQlv3SL7QepaakgWYjid4Fne4ai02vbdmnxeFTMUCSXDszb62iOYYLrW7TM+z6t9IXZthTNWkpALA8NzHublRUmmqwOhI1bh3GGuxzhGd5eqchKQQKb3fg20LsVk0wy5aAEmhJDvxJPDnF+f4paQjq1EK3a9uesCT82nJlyyFAqodQKR7XcGbugrYEMsxw6jLlJS7pZ2PBLbc4lmCliQgJKgoU6EvpdzFM3MlJSkgAuS7/KL8VmFEtKyl3ZwDo4eHuAP16xKKnNVOp19s/KMlmM/wC8UVEOUp21LkmNd9usZhHZpFtT7RHEDWMfmSQuYstsltdyeEHca4AFTg+3pHRFUjl6mOig2NV0Xwi0T/vAAChQGmtuHjDrN6EzZSlqpSBMB7JJ7SCmwHAkawryXHdbNAAZgSbvpb5wZnskrmSkbETD+VNXyiN965NY45e7g9lzcMOr+/8AYUg/3S70yyjha5eFmCyFUwKUhaKVEs4UOXyjyVgKikdoVKSLjSqWZl/Joqy3OpspJSlKCEki4L8dQYIPU7laq0UvY2O+jOQTMPMUpakkFJFndyRx7ovzqU8+WTS3VTg5IABUlk6njAvR3pFMxCyhSEJZJLh9iBv3x3SYFS0IA91a35JDn0hu1dLcjTUW0m6R5hMuYocy2Bk1feINkyile9+03fCzEZSepLJJVaw11DxSjCKJAA9opA71I6wf8ogVRtUUlrbcYxzn3idK0tPtM1isuPWWlOkzVXBDUUWLcKrNB2R4KhUtRRSoy7uz1uXHezRjlYUg0kXrKG/EBUR5Q56K4VXXIW1qSoHiGa3jBnL/AGilpQStT/PqbVUIcTPwpnKClIC0rTZPtV6MWvvDxRjGLyWYnGLmWUFzqmS7gFy5tGiOZlGdSJhxUwh2JB12YDTvgaVJJRWP3wnxqpMNMdmktOJmVImH3CApIFmLh7iBlZrSmiWhCE1VaAqcl9TbXgIxl00/J2w6zVLZeQ6fkpVKlpBpPWFRJGoYp08YFxOPloxCgpClEJSixABZlDUOLxTi8XPQhCqlVLmG57RYJ56XiUzAmZiVWfsJLmwq965/DGqtx22Ob2qbz3PDmigEplpShtCLq/MfpBWWYuaMQJSjakFT3JcFV1eUDSOqlIl1qqUl3CL7NdRtB+BzYTJlIBSVAcDYB9fLaFHnmytV+1VGkL8Bgg61rp9slyoaO/G50j3EYmW5VQLgh1bghrga+MKF4pdRSS6Qo8OPHWKMQB7yt3bUtw5Q3GTe2xKnCK39zD52b3ss2DACwA5NpA8zM1M9Szt7R+sDrQFaJJcWbjeIBK1EDq1u/wC6Ts2ne0PpR8h/Eze1L6Hk7F1cfEx4iaQXFiIITlc7Xqpmj3S3fY6iGGXykTSTOrRdyQzM3cz3eKUEiOq5clGDxZsVE3PE/Lwh/gJ9IdIQf4kIX6rBMZybQlTIJIBdyztdrDw/Qi6XiWF+VwHPvf8AlFJfMmSvg2ErpjNlMBLkNp/dJFv9LQJN6YzFFRVKkrDaFJ3t8hGemYhKgACx31/D9DAagKhUpTHhyVa3CDfyI0yM/DMvD4V+PVl/MKEU4vEdawpSEi7JBbgGBJ5xnxK0ve7jRhU+/KLkFNu0zBPDiriRs0Ld9wq+w3QgEKSSwYcOJPxjJYyYAtQ19lvCLswYKsXYAPzFjAi0AqL/AIPheEt2VKOK3OVW/sHyMeReZav3z+c/WOh7EbGh6P4RMqYCkEFQIIJ/XCGGe4wy1S1pCSoVMVB2cMWHMFoT9F5hXO7RNkE3JZ9N4dZnICp8l2YJmgkkAAlDJdzxiatPejWLSkm1fyAU9JJu6JP5G0FI0PC0X5Ng5ExFS5aKiS7EjfvixOUuRdGqdFoNhLINnv22jMIymapylCiCSQxH1iYRkv1WXqTjJbRo3eCyuTKJVLQEkhrE6foQuz2eETELUkq7MxDVU2WGLljtC3oll81ExXWoUAUEX0dx9IYZzJCpyQXP3U0gB/aSxHjFNPdJ7mem437lsCys3kgpPUKFJSR96/so6sapv2TAs/EylIoaYnS7JOhfiOEEIy1JUxChdI0I1lVnUcfpCRSSEpLu5D6aEiM8dXydOXp/D/P3H6sfh1LrInA9aqa3YIdSKCO5rwzyHHSqpcuXWWRQ6gBYOdATeEMzBJCymof3s2Xz7CKx48YIwI6qX16bnqBMD6Oq3wgrV7shvQra7NwTGQl59NVi5ksUhIm0OzkgFt97RbkmbzFz6VkUlJLeIa/jF07DSOtUsFKZgmAgAh1LNmO+pvF1XJgwPH5aFYpZYlwFAAG5sDfugL7GgSmWsJVW7O6mCn0HK20L83xChiJwqV2VF9WZuA2vFEua5HMjxG8Rb7I3SVe6Vo1/7blAJ7Kgmogbkln0GkZrNQTi5gAc1j1SD84YYeSmb1aT2WWokpbdmuYnmOBlInKmLUoqNBCQWAIASNO0T2eIhtLH3bkRk1N47C7DSj1wRMFmJYAqfYac40+XZKrrVTSwHZAvZgljYaaQnOaLBCUJpsbt2mJHhZh5wT+2VISpu0p3c3bTw4ROWLSiuQmpSWUmTTlMtEtZasishRHAOLgD1gPCzpHVoJepklRZTEi6ha17jwgLFZ/MMspHZKqnLO7i7bC3whXKnKUgy7WCSNRzPKNG3yx6WL9r8mgTiEVEgKUlydDcGtg5OzgDu5QvzGYTRSkgpXVUwDMSXcHmPyxVhcSxopHtpQ99Nzbd4qzlbKR3fOMnOWai+5osFclexajPJpPaIWxPtVaeBD6PA8nEk1DshyTobb9m9uHGBpSeyrvHziu8bbmTcW+B0MSpI7CkkvuhKt9nB2gpOarBUDPLP2WShLjd+zbeEmBBBP8AEjcjflHTMJM4WN7A27yRBUvP59SlONfD+fQbTFpWgKqUohV76AG9xbTyhdMYTDwuXJTpa9zE0ICZYCixKJgAsPaDCK+ruRsUnd9gLQPT3uyVqeEWq7NmGrM4d7K1DtoNTvFkpdStLkjdVzpazafAwPmU5BPtDWrUvoBvYabR7lywteh7JDt476DjfhDenbt/cjq7bJfn9SObSylZeWsDmD43gSl1KDbo+EbGVPSoBCAmctZpQkTKlE8VNU3cE+MFYX+ybGKTUubKlqJBpdSiLNcgM/c8WoUtuCJycu5hhhP4v14R7G7V/ZXjf/sSvOZ9I8h4ke7yZvJSesDK47bQT0oxLdXZ3qL9zRTlKUoXUGICSGZiDrvF2cS0TzLFRQEgtvq30jNRTtM3U3GSa5M+nHJN6T5CHOVdJUykhJlrLbgp3vuecAzcmSi3W7/uxbLypChdTHa/hwiY6Si9i56stRbmqyrPkTyQhCww3bkNjzhd0nxpQpDKKSxLgkWDcIrybCiQ7TAp9Q41LX05RRnWAmTqaSiwULq43inC00zKE8HYEnPV/wCer85+ceftNX+YPGn6QIno7PGyD3LEGTsnmFK2l3NLXTsz7xl0a4bOlep8xQSM/nf5oPhLPyiU7NJs2WtKluAg2ASA1h7oHH1hEMgn3+6PmPrDno/gChEzrUEVBmI1FjtzEHSad2S9eMlWKL8hmkTSs7II07oHwaT9p6xneYVOBxLxcmfSCNNe/gIqlTSCyQS77tq2rbWizJrudi5X30xRYdZ5gWuQNLCOEpMspABWdg4f+VoBuSt7UjaOSVDTcO/84bCIWcUQpwQkCwCfiTqfDlFS8wUNA+tzxfhAalM/fFSVsq+xidu43vwM8KFqcklmJ2voPDaDMItIQiriXHI/0EK5OKt9InImKJASLcfHhDfuJrEnicLWshITS5YHVriLJeHRLZLEzL1AKZksw1fYxSjFBClGirZy+vNixgOtT60vqdz4/OKeNcii5Jh5WlDkD3wRf3mOvGKpq3FylRHvEW7hAZRZn1LxCniTBGSjwE05PkNMxLXe+tIDeF/SBgqzARW+w0j14lysaVF0uW6VKJIAaw35Anx8oPlYlCpAQmpE1Kn6y5dJezDTX0hZS4eJJQWtFZBiTm4cqLqWSe5u5htBS1JMsIKBYNVodX5wKJh3MXBI12587CFY6SITJCDcuTuXue+14JyvL+uV1MyfJw8tRdUxZIYcAPePL1gdUwPaLDLKkm1wH7vGGpULFNH2zopJynBJpw2Iw5WR2pipqDMV3kmw/CGEaD9ryD7M+Se6Yg/OPzNPm0sSH7zFCsQDen1hZSluDgltZ+nTjZf+Yj8yfrHR+WjOHA+cewZMWC8jXD4pRUCSLm7W5Q0xkxEtN1FzYMKr634RmcOrtJOwIJflDHHTwaW+vrydoUXuW+D2bmNRBLW5ERcjGqHaExYDsAFFuLMxhL1mxGnrd4ZCY8tFgllXL62N2i1JxezJcVLlBRzdf+erxUPmmL5OOL3vxuL84zoXoaQe/wCkNsSoab7cGhvUlLlkqEY8IZDH8i3h9YvGLHAm2wcRnwq+/wDOLOsJLvsInOVmjjDC+49+2jgof6TA2Jxzg0u25L+ULUzOKiB845ZFgFONbhrxTmZRXyJqWSBe3Dj3trElTtGsWa3nAwmM4jxC311/rGTl5NVEPSoKWpzqCX2B+ke4xQIcEMA3fp9DARcudI5axQxsYGCRRQ4d3iR0cxBKv09miExbtygGWJm3FtNuMXqxKKGEshdTudGZmZ+N7wCk3ggG4/r/ACgQmTBDMzeMVBducEBIIU5YjSxueDjSKZyksALHe3z3vv6QBRyS9ogq0QRNI9Y8mTCTzLN8BAIKkyEuxLDj5xUpF+N9u9vCIVEMSN4mTcXOn6+MIZZ1aiQGaJhLOODxGWnd7/D5bRylix4eO0UI9WoG36fwjp6VKSG21PHZ4rSbEtbTxgmUGlKU+9LfAm+loAZTOwagGLWDnskEHxAMMOoTLlpdaCpTgpSalAHR2s4tZ4EwEpU6cAVEVG6i7APd4lnykmYqmlgEgEBgW5Q7rkmr2NdgOgsmbrjEeBSPmYMn/wBmkpjRiQTs6ks/NhHyydKSdF34NAanqASSTyMVm/C+gOLe7Z9OX/Zut7TEHn1gHfbq+MdHy+uZ+8r83846DJ+ETXzDgLnuiaTp4x5HRmblqEvMD3ZL+MHUCgd4+MdHQ0JAKl6fQRclZOvGPY6JKfBLEWTbv+P0iLdl92Hxjo6F3F2Kn+MeLVHR0MSPZarxaPn9Y6OgBhXWEJt+rQHMsLR0dDBlAWdYiFGqOjoBEnvFyFHy+oEdHQDNNk0sGXMWQCoJsTdrkWBtoBAOfYdJWpZHaUu5c37Ms/FSvOPI6NklRL5M/MHaPfBGEDpUdwqW3ib/AAEdHRkxkiOwk71t4Uk6RCYe0PCPI6EIvmK9nvEezi6QT+83gxPxjo6AojPLJH8KD6CPDMIlsNDc98dHQmJBmDmGhdz7A+ELsWbHvTHR0NcIvU+Ji6Ssuf4T8Ipwftpjo6AzKY6OjoYj/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64516" name="AutoShape 4" descr="data:image/jpeg;base64,/9j/4AAQSkZJRgABAQAAAQABAAD/2wCEAAkGBxQTEhUUExQWFhUXFxoYGRgYGBocGhoYHBweFxoeFxcbISggGBwlHBcXITEiJSkrLy4uFx8zODMsNygtLisBCgoKDg0OGxAQGjQkICYvLCwsLzQvMCwsNCwsNCwsLCwsLCwsLCwsLCwsLCwsLCwsLCwsLCwsLCwsLCwsLCwsLP/AABEIAMMBAwMBIgACEQEDEQH/xAAcAAACAwEBAQEAAAAAAAAAAAAEBQIDBgABBwj/xABIEAABAgQEAgcFBQUFBwUBAAABAhEAAxIhBAUxQVFhBhMicYGRoTJCscHRFCNikvAVUnLh8QczQ1OCRHOTorLC0hckRVRjFv/EABgBAAMBAQAAAAAAAAAAAAAAAAABAgME/8QAMhEAAgIBAwMCBQIEBwAAAAAAAAECERIDITETQVEEIjJhkbHwQoEUI3HhBSQzUnKhwf/aAAwDAQACEQMRAD8A+tJEWAQnGOPlE/taiNYOmx5jWPWhOcaeMSGYmDBjUrG7RzQkXmCnDRd+0r6WgwYZUNWiK1gNzLQrXmRs3GKJ2MKqdAxfxgwHbH0dC9OMfhFgxIa5hYsMgyOgFWMAiCMZ2jq1mHxgwYs0MWjxoC+28o9GNEGLDNBhEQlknW1yIFVjhETjW2gxYZIPHOPWgAY2PPt4e3B4MGGSD49gP7ZHDGiDFhkFtHrQCMeHA4xIYyDFhkgto5oHOKHGI/bBBiwyQU0c0DDFiPftQgxYZIvaOaB/tIiX2gQUwyLSmK1JiPXxBWIEFMMiK0wpnI/9wP8AdH/qEM1zoVTpzYh//wAv+6Gk7/PANlxRHRUrFiOgxYskAIxYJYqA4n+kWfawLOD3GM5LKqiClVgLMd/CJz1LTcpUBzBEdTijBajW5qJc5BLEtzP9I6dipKdVF+HOMrMximYk93GBFzT6wukh9ZmsViRSWUCdg/n6RemZLP8AiAcyFN8IyUuadQdItlY9aUsFWfRvn8oHAOo2tzRzJ6BYKq53HxEeoxctrqU99APDeERxKpgALA38eEXy5G5Wlg3H0tCaSW4022N8PiUbqU+2jfG0XycQEkdpPe4Pm8KZoBHun8o9Wjly0gBTJBI4CM8ky8WaX9pqBpKkd5A+kC4qeCaq0PyLctGjOKm1KuXYMzA25cIqmoQPfA8ItQRDm/BopWNLtUO8m3hFszGGrUkAbN6xlcRjGQmWCkgFyQLk8zrA6MRzMV00xdSjW/biCdw13H0j0Y5JGrHvMZ3CYlANS3VYsNn4m+g4RbIk2qLsz2O0JxSDNsdCck+HD+cSRiUgM/IQoMtDWWsFrd/MvC9S3R7Rqq3fRtjCpFX8jRqxwZrndns0eIxQNLblv1aMvIJqso6Qzw6VOXXYaJ/es+sOkibHE5BCgSR5x71nAnnb9PGaTjluWU1+AhigTSGr7XC3c1tYGq7gnuNQL3Unz+ceqU2u0LVTZqCHBOt6C3iXsYoxGIWr2E99x5AQLcHsrH8rGbJCQT3n4mJS5yh7oP6PAxmFqnpBNJAG/DxieGzBRBcEniPWBw8BGa7j6ZiO3wttEpE8lRHxhYiek8fBouCw9lF++/oYmilXZjTrD3eMCrxYBu/64wDi8yQkMkkMWPae/O0C4nGIZwp4FEG0Hzp1Qs+ogOfN+9Jb3B8TFaDMKQoAXOh/Wr7Qmx+JWJwUQQpgG4h30Ah96FtW42OKHAx7GeVma32HgY6NMTOyCcSjrHZdD6OKmbizQVicZLUGSlY71J15sNIz8+UBpUOL8YHYhw+u/ERSp7l8bNmgTjkVBLgbag+u8eib2Ga9WvyMIJaLgpuxdtw13MP8LNTMl9jsl3UkEnuN9ufOE1QrvazxM0gWMeypgpvq/D5xCbMVLSauFtPnC8YpTDtEX0goG2OsPNHWJbSpIjVqw8tDlTMeLenDwj5/hcctLqBsFanj/SNScROnBhS4uyWq04O8ZakXZpF+RuJkkkMEHuf1aKcSiWlaXQKRcgPoSxs+w0hNKxQQWNVT8QkavcqiS82BDprq0JZKwBts5vs0Ri+w8kx0vCywylBIpc9kMCPxa7cGhRma5KlAIIYC5q184Cx2NnLJCiSA7CgBxsSwEC4SZLcdZV/pTfn7w7vWKiq3ZMt+BxIwMtYs78XsOG94HRgFpf2Xvf4W84XoxCe0ElbFVKCXFLG5IB1a28EzsWpMsuy3QE6kKQXcEFrjbXeKtixTLcKsBTFmYkhuFyfjDPDzUlJLOBx2GuncYQKWllLSpSC1pZBNiL9vjwtAczPGSlLqSPeBa+1jq0NrIFSH03FpWlkkg8T5GBpwoDO78eI/kTAmX/eqpKqQ3Mlt207/ABgjFy0pK0lYZIDO/ae9gAbvaDvQnwVyZ1vHV9oJGIYvyO+nhAK58lO7ml7EjjbTV+UUTMxSlNVJFTWJuw3uG8odWTuuRrlOKSKqyGd7wyzHFGkUkWILnWnujPyM6pDJlhtdnc8Tr6xAZrq4PEaFmGnc73iGrdlKVKh6vMJv92lnZ3CiWA7W9rizc4pm44++ggmwcEX10a8LP2kG9gqDXNLDXXwMTnTAbWIZwxVvwEP9hqmMUY+wNKPEBi2uuu0V4jMVqNAQkkhyEoS972YHZoXYnGlISAhJYM7qJ8nA9IgqQvs1ApJDg3DB9DyhjVINkS1rdkzOyCVEqskC5tS47rxWHYKSiZY6kOng2jPpF+Gzqalgqct2YMonucEi2ke4zOJ8yWUrmL27D2Ot6tQ1rQWxrHwU5nMVS3AgqpSAEvpcDU+rQCcwLU1KKWbtB27n0vvFMzDLN3GuhJvx2iK8KdgR4w00kGN9zkY8gEVbWe9+XDX0iGJxhpSqog6OHe3Pjzj2bhuzpd/Rvr8IEnSrS0qNIK2Kjdgdy2sPJOhuNd0QVi/xHyj2H8hOVgMqYCQ4JPWOWLPbjrHsP9mLbwRxcmSEF1TeuNurWh1a6gsAdNoAk5apj1qDKpu6wpKeYPZO0SwmWBQqTNAUQ9IVd+HlBOKzOXLAllNZSGLqNzqXAIccjGHUXZG/Qrv+fUqw2HUWmykJTSXFNb277N4x0tazVPTQlQPaSnZ7HsaN6Qvm5mo3QpSEi9KVKCR3B+JgYY1aQ1ZZYvf/AKhv4xeTfYjpQXLGuPxIJpAHsgkuSVLYF72A7ornLDuSCkA6uwJDWKbwHi0KABBe36aHGWYV5E5TXs3hc/ERk9XijZemVO2K5swF6B7zuCWPK8F4acuUQsMHdhVvYGwuO+K4qxUuofr9X+kUtTJ0KXp1FWiS8esn+8UX7m7oEXi1jSr1gcGGOXJVMJQkVEBxxIB9dY0bpbGNJvfYIy/GqUDXMmggdk1Eg8iCbRWcMvQEgd/84Ml5TMdj1cv+OYhIHq8dn+IlyJaKJstU0hlJQSoJ/E5ADEbcYjOT4L6enHlgU9JlioqKr6ObvzjkZlIZlonn+GakDwBQf0IBy/rMSsSysWST5HgO/WGf/wDKL/fT5GMdSWqnsa6fQa3/AD6EpOcYZDlCMRUQ3amS1D/pDQinzDNWpc1Rc6MAe4XIYQ3mdF5g0Wk+cJ8yk9TMVLWXKZfWEjSlwLORe8StTVu0inp+mfL+5fl+MKCyiadm1Hdf0hmcfh1LStS5wbYS0ehrt5QLhshmrQhaSllpCg5Ngbh7axJXRud+D838oOtq+AWj6byHzsZglqdpxUzXAFubKgfG45N1dWlaUgABYUyU6BmVCqVhiJtBsoIMxj+6FUHlrF+OlHq1avsOJHxgUtVsJR9PFXdkZWYAE9gEbB1MO4u/nBAzNP8Akp76l/WFOEwpJUFOlmpcM7rKTryY+MGTMOoVMk2ra+tPWt59Wj88N9bz9hJ+l8fcKGbNYS0tezr38YLwOZJNRVKT+EJdn5uTaFv2I1EUqYE6cus/8E/mi6elMpgAq9WutiU6cCzwLq37mDfp3tFbjLEZsB/dpKeDdk/mHjFP7SKkiorLC3xud7wqVjU84swyTNPYBLNYDjpaNraXBjjF7WFzsSkXFRPd84mc1FQDFmc98cnI8QoE9ROI4iWr6QGuUxYuD6wuou5XQvhjSZmKAzOT3esRnY5O14V0l3j0qhZoa9PYWvFh9f6R4ccBzd24W4wuWS+tuEdMUyU76/GBzVC6AerHS/3fQR0JVK5R0RcfBXQ+YECkkODc8YnNUEslKnH8LEHg7X74q6pTBbGmpqmtULs/FrtHtNSmSCSTYb35R19zjbtF32n9XiU2aA1tQ8DmSpyli4cENcEauNo9mIVSAxsLw3doFVOxjhszKUaONgdoOwXSGZKSCtDomBTB2ceySBfez8jCLBI6zsAs6g54DUnwAJ8InmGK6yYVAMgAJQOCEhkhtrBzzJjPCLbtGr1JJJJ7UMUZwCbggNbvizD5mlTuCNNO+/o8IxBEqYQkvoL6cefhCnBJWioa0pSpsd4bGSkkgy1EEm4VttaGQMlZHV0C9+0kFqVavfUpjJqnmkNvtAqYUFJ8k6mK4NbNx0hMshABmgNSxZxY9rQjUxmJyypRKtSbxVh5ius7L8CBw19I+m9Gk5bNw6ROw6utSAiYoIJuPeBHF+/jD+FkunEz/RHDpKFEgEhWu7MN40XUgaP5n6xycvw8js4dUxSTc9YGILswDCzNF4EZSdsEtigo5q/Mr6wNNwEtRJUlyQzkkuOGukHrECT8SlJZSgH0cxNsdI9RKYAAqAAYAKUwHIPHKSf3lfmMSSt4sAgtgY6VNUjETEzFJelSUuFKLFVaQSDca+MM8DK6xd1XR2gyQBqOZfbygedghMxc16uyxfj7I+ZiWEwSwqQogkEpJPA324aQPPL5Gn8rDvZ3SibSZatwdH8fkIVLngkllOX/AMRe7vZ7aww6YYepcu7AJPaOxqSW8gY9V1DLBmJL1MKV7lRHu2sR5RMrX6qK06r4LFqCACACx1eZMOn+rnFWNxLJAFtQLk2JcuSSdducFZVLloSQqYArilC1e4pO4G6gfCAukMxBmgoVUCNwU3cnTx9IrTfu3lZWr8LqFfMDlm7ARZiUEJS4sq44q5tw4QOi4NwGvffkI8lpcgDU+HqY6rOOguTmk1AZE2YBoGWsAdwBYRFWPmEuVqJOpUXPmdYKyjJlTzdaJaX9tYWRaxahJf0jQnoThz/8nhweBQpPxMJvyNWuDKozBfF/AQRNzPsJ0rBL2s2132h3iehBAeXjsHMHJan8kpUYyWMlULUklJIJDpcjwcA+cS4xfYtak13DU4/c0tf3r25c/rFGOxRUiWXb2jb+JvlAJi/FjsSv4T6qMKkuAc5S5ZBKiR7becdA4THQrQrfk+iSskwBpHW4sJdylSGBOji1jFsjI8uGk3E1bGlqfCm8UY3JZqCFDETFJcAguG2LGov5CAek7hKBYirhfTc7xL1WkXp6WckhpO6KqZKpCVzipyqaSAVAlwKSbGxc8xeFOMy2ahRQpBCzsCCW190mEDco03RorS0xCkg3DFL8r3DxMfVN7Ua6volBZOX/AEanL5cmdLoxMpTqQzpSxSWZRezeusDI6EZeoCnGKBOgdBOulLO8QTiJ6VBSZgBAZ6fHiW/lCrpdm05aE1quFPUkkHQjYD4xTnirMYabnJRGmY9DZUpEyb1ypye0Uy1SSCparPUkgk8LNGbm5ZOR7UqYLPdChbyhZKzScn2Z01PdMWPgYIT0ixY/2rEf8Vf1iI+rS7HQ/QSfdBRy+ZQF0KpJapjrw9YW4xgG3JvxaDB0mxg/2uf/AMRX1iAzKbOUTNmrWRZ1Fz56w362NcEr/D53yh3hei6JQCyT2wpl1pAAUkgGlQA3/ehhlMxIHVpJUXOgBJDsCySWdvSMqS+t++8P8il9ZNWQlZQMOhC1JSo3AVUHA2cGM4+o6jqg1fS9JJ2VZpn6BMZHaAsVbPy4wNNzya7OEpPsqSLdxJ0MN8V0XQmZJRLllaJgBqe4G4YsQQLkM/lE8w6ODDkKR9nWm9cufMTS+3ZUQTHQpQXY5sZN8lMnHTJqGQB1mgBdjz0bwhPiMhxKiSUlROuv0h0On+Iw6RLRKwoSLAISafBlRX/6kYk2olOd2V8CYz68Ivb/ANNv4XUa/ugLL5i5TomqSghrLKgfRJt3wyVm8sD25Z5Bf1AhbjukWInWWsNyQgeoS/rGcxVRXYEi2gjF6yk9kbx9LS9zoZY3MVKnqMuYQknQFjpfSDMrxK0zZbf4jBVVyU3NjsbQhwUpRmFhpr46PGmyvHgqSlSBsEUjQ8SSXOkKLue6HqrHTqLVdwPpdUqZLQm9nZvxBL+AJiU3KLKsoNUxIOxt5xX0vmduWkC597vNLeZgOdJUApRL0gk34N9Y0l/xsx0nt8dBPR7LVTP71KhfUulhSTf/AFMI0mFkokikLQmouyqS5097wjGZbLM7ldr32qh7L6PkoDKG504sP+31gXPw0LVar/Ub+W48nYYH2kSFfxSkv6QDPyJCi4lShyCberx50gy1c6ihuyDrzKTb8pj3PsNMWJfVu6Tdi23feLTfk5wafkRNNgKXakAe0XNrR03L5jISCoBD7m7qqux8PGO6RGcJEvqus6wM9DvpdyNYAONxCZEo1rEztVOm/tGl3HCBydWINl4acE0FRCSGWoP1hubAkECxZ7wmzTJCVHqZZRLsQgqcggAXWQCp2J8YfY/HzEYeUtPtqAqdLv2CdNrgRdNxyhh0zGFRpfhctxh5NBRiRkk2oAgDmVJbxu/pFOcfdGWhVylGqTb2i+142WFxxmIE0pAPVrLDSxG/hGO6QTK5lWgoJI194iG5Pj87lJi45gOB9I6BFAc46FsVv4PsWeqVRLpBLrD8k7kwpzqSFIWSmopSogDV2s0e/tZaiEqCSbhxUOejs9oHzzG0JZnqBSbkFiLsRvE2luy4KUnUeRTl+CrUlwyTMlgjekoJV/zNBZwKymT1T2U67kOLee9oWYbFJQpKkpmOkgj75RHG4puI0fR7EVSw+xI46W1iYzg37S9TT1Yr38f1GeNBMtbO9JZuLW9Yz+XZbMVhwnEFXWArUSTewJT6RpgYV5zmAlB7uoKSKWcEpIe/B3htqt+CI5Ze3kyokKpBKWJTIJ11mqKVflAePJkggKISSwxB3v1RAT+Z4vl4wuHnzSxBYypZdi7O8Qm4hRJKcSoOTY4aUQAS5DveI/lfI3/zHzPfsZrpYt1klD/7xFZOmxDQwyHLRMTLUolPWBRZtKSQztyeBJmNWS6Z4SOzYyEm4ADvxdzyeDsvzqgID1UhQNKAkEkuDyYbQmtIMvUfMfJyeUnZ+8xkcdNVLnTpaUAurXtWBvZu/wBIZz89mKNg3eX+DRZhc6kiYyi8ylIICT7R8G3h6co3UTPVhqJXMWZjNWieUCYtgUt2lbpBsAbax78YNzLAPjS47Jl1E/jFh6AQZ1UtCe0Up111sATbU/ziJaUpPk3j6qEIpKO5ncwQew79pYSPGLxlpTNSglyUKmONGSWbvMMs4wwmpQZYNQW4JsLDZ+cAzcX1c4DQiWUkMD21B6qieJ0i1pwjHcz6+rOXtDU4I2s7wPMQpOISgHskJNhYEg/rxjyZjKmBBU3EkDV/ZT9YJy/GvNTKpYqSLgMAntNz0TDg4XUURqx1aubB8vUkLmuAkkJTdafdtpxHrDPLEylLRSplIYXtXrZIdz5QjlYNSpk1XBZDNq5It5Q2y7LlCZKXqEh1aOHBueGwh3Jy3Ja01Hbd/Yo6UzQmbLIupmAOjO4Lb3iidmCykhSUUnX7tOltfT0i7pMAJ8pavZDaakhVXlpEJmOlFKkhMztAhyU205fhETNru6L0VKtoWVYDFrIaTTr7qE8OY4QbMxWKTS5Vd9Altm274Cy3GIkhky1G7uVgbAaBP4RDNHSCweWwNgyn0biBxgg45bOx6y1Md4JIKz3MZstSBLa4Lul9CG7tTFub5kqVRSEmp3d+XA848xuPQhSUqSSSCQwG3f3x2YYmUlus3duyT36abRouxxnma5wZMtC6KqmcOzOHtA56SJEtC1S1surQgtSWLu3CLsxEhQT1xSB7rkgeHhFBy/DqSkBXZANLLsxN28YQw7EZjLShC1A0rYiz6iq4HKPcRiZXVhSmCCzOLX0ttFGKwCVoQhyAnTyp+ERxuCqlCUCzU3bhD2A8C5RukjqyhV9BdQe8YvOSnrFhLEUML/jOkar7EQgygQTQQ/ep4xWdYYdaoHYbc1EQ+4dhavWOiCpLGOgL/c1vRrGmdPYklkqUzAaW484a55JqnYdGyjMcDdpZUPUCB8tUgTQUUuX0bRr+EX9Ip6gUBClAmr2SQ4Ac6cNYTdJ7WXBXJK6A5GXOtAILFUoG2ypalK7rgRnzjJ8sqEtcwAE6O0N/t0//ADJl/wARu9/G14Y5DnEpKGmTBU5dwePFoiEk/wBNGmtCUVbnf7lfQ/HTJpUJk1SjdkltGTfTiTDHNsEJk1KCS1Exfilm+Jg/B5nImEiXMQpQDltW/RELOkeKMtSFIIC2UBYE0lnZwe6KlSTbMtJSckovcHldHwW7RD0/8yaozk0LTLrYMz7w2GfTwfaT+RO1hoIGmY0qSUFEspOopI+ChGDlpeDtUPUL9RNWDaYZb/4wlPzKDMf0aGHR/KOtTLWVECYmthqA5DekDJzpT1GXJJqqegvU1LvVq1nhn0dzRSpkuWEIQgOAEg6MSwc2DwXpPsKS9QlbY7k5DJT7tX8ReEeL6OKGKVOQaqlpVSAzJ732YRrjGJm55POMmywsBImBAZIeng5jeKrg4pycviZ5nuNbGTOyT2er9sjsqSCbaP2tYp+2FOlKebObtupzsIeY/KkrxCjQ6iAX5hhr3CFSMAlCFiYtCVGYSzkqpC3FhcBhGUoyfMqR0Q1ILZQtleKxM2XLSt3KplLrJOiFK48hF07K6573vLSot+9YeTQyGYYdg/sJXrMAuWJsLtYQmzCZNOKUJalBJYgBTCkgB+QilWOysn3PUdvFhGHy2kIVMUEisuVFrBwDTvttDbByJKpomguoJSlJch2ceyfGM5JkKWEK2WSHJvYPfyhrg8qKcSlYalKE66uxf1VDhl3VInVUe0rYtl5hMC5iUC1SnLAuxPEWgzKK0zkByEqueB7JLHi0CYTGy0KmAhRUVKLbO5Bc8L7Qblmbq6woUBpezUgDQd7jWBVl5HJtafhfcp6RSasTLeyRQ5OjVGq+mkQxWET1Sh1kutgwChqyd+8K84D6Y477xADaVfrygXDVqllZYNdmLkfhG8VLLsidN6de5sa5QlEsfeLQ9RPvKLdlrgclecMyrDrpdSSQAA7jTgC28ZHCYhRV2wQlv3SL7QepaakgWYjid4Fne4ai02vbdmnxeFTMUCSXDszb62iOYYLrW7TM+z6t9IXZthTNWkpALA8NzHublRUmmqwOhI1bh3GGuxzhGd5eqchKQQKb3fg20LsVk0wy5aAEmhJDvxJPDnF+f4paQjq1EK3a9uesCT82nJlyyFAqodQKR7XcGbugrYEMsxw6jLlJS7pZ2PBLbc4lmCliQgJKgoU6EvpdzFM3MlJSkgAuS7/KL8VmFEtKyl3ZwDo4eHuAP16xKKnNVOp19s/KMlmM/wC8UVEOUp21LkmNd9usZhHZpFtT7RHEDWMfmSQuYstsltdyeEHca4AFTg+3pHRFUjl6mOig2NV0Xwi0T/vAAChQGmtuHjDrN6EzZSlqpSBMB7JJ7SCmwHAkawryXHdbNAAZgSbvpb5wZnskrmSkbETD+VNXyiN965NY45e7g9lzcMOr+/8AYUg/3S70yyjha5eFmCyFUwKUhaKVEs4UOXyjyVgKikdoVKSLjSqWZl/Joqy3OpspJSlKCEki4L8dQYIPU7laq0UvY2O+jOQTMPMUpakkFJFndyRx7ovzqU8+WTS3VTg5IABUlk6njAvR3pFMxCyhSEJZJLh9iBv3x3SYFS0IA91a35JDn0hu1dLcjTUW0m6R5hMuYocy2Bk1feINkyile9+03fCzEZSepLJJVaw11DxSjCKJAA9opA71I6wf8ogVRtUUlrbcYxzn3idK0tPtM1isuPWWlOkzVXBDUUWLcKrNB2R4KhUtRRSoy7uz1uXHezRjlYUg0kXrKG/EBUR5Q56K4VXXIW1qSoHiGa3jBnL/AGilpQStT/PqbVUIcTPwpnKClIC0rTZPtV6MWvvDxRjGLyWYnGLmWUFzqmS7gFy5tGiOZlGdSJhxUwh2JB12YDTvgaVJJRWP3wnxqpMNMdmktOJmVImH3CApIFmLh7iBlZrSmiWhCE1VaAqcl9TbXgIxl00/J2w6zVLZeQ6fkpVKlpBpPWFRJGoYp08YFxOPloxCgpClEJSixABZlDUOLxTi8XPQhCqlVLmG57RYJ56XiUzAmZiVWfsJLmwq965/DGqtx22Ob2qbz3PDmigEplpShtCLq/MfpBWWYuaMQJSjakFT3JcFV1eUDSOqlIl1qqUl3CL7NdRtB+BzYTJlIBSVAcDYB9fLaFHnmytV+1VGkL8Bgg61rp9slyoaO/G50j3EYmW5VQLgh1bghrga+MKF4pdRSS6Qo8OPHWKMQB7yt3bUtw5Q3GTe2xKnCK39zD52b3ss2DACwA5NpA8zM1M9Szt7R+sDrQFaJJcWbjeIBK1EDq1u/wC6Ts2ne0PpR8h/Eze1L6Hk7F1cfEx4iaQXFiIITlc7Xqpmj3S3fY6iGGXykTSTOrRdyQzM3cz3eKUEiOq5clGDxZsVE3PE/Lwh/gJ9IdIQf4kIX6rBMZybQlTIJIBdyztdrDw/Qi6XiWF+VwHPvf8AlFJfMmSvg2ErpjNlMBLkNp/dJFv9LQJN6YzFFRVKkrDaFJ3t8hGemYhKgACx31/D9DAagKhUpTHhyVa3CDfyI0yM/DMvD4V+PVl/MKEU4vEdawpSEi7JBbgGBJ5xnxK0ve7jRhU+/KLkFNu0zBPDiriRs0Ld9wq+w3QgEKSSwYcOJPxjJYyYAtQ19lvCLswYKsXYAPzFjAi0AqL/AIPheEt2VKOK3OVW/sHyMeReZav3z+c/WOh7EbGh6P4RMqYCkEFQIIJ/XCGGe4wy1S1pCSoVMVB2cMWHMFoT9F5hXO7RNkE3JZ9N4dZnICp8l2YJmgkkAAlDJdzxiatPejWLSkm1fyAU9JJu6JP5G0FI0PC0X5Ng5ExFS5aKiS7EjfvixOUuRdGqdFoNhLINnv22jMIymapylCiCSQxH1iYRkv1WXqTjJbRo3eCyuTKJVLQEkhrE6foQuz2eETELUkq7MxDVU2WGLljtC3oll81ExXWoUAUEX0dx9IYZzJCpyQXP3U0gB/aSxHjFNPdJ7mem437lsCys3kgpPUKFJSR96/so6sapv2TAs/EylIoaYnS7JOhfiOEEIy1JUxChdI0I1lVnUcfpCRSSEpLu5D6aEiM8dXydOXp/D/P3H6sfh1LrInA9aqa3YIdSKCO5rwzyHHSqpcuXWWRQ6gBYOdATeEMzBJCymof3s2Xz7CKx48YIwI6qX16bnqBMD6Oq3wgrV7shvQra7NwTGQl59NVi5ksUhIm0OzkgFt97RbkmbzFz6VkUlJLeIa/jF07DSOtUsFKZgmAgAh1LNmO+pvF1XJgwPH5aFYpZYlwFAAG5sDfugL7GgSmWsJVW7O6mCn0HK20L83xChiJwqV2VF9WZuA2vFEua5HMjxG8Rb7I3SVe6Vo1/7blAJ7Kgmogbkln0GkZrNQTi5gAc1j1SD84YYeSmb1aT2WWokpbdmuYnmOBlInKmLUoqNBCQWAIASNO0T2eIhtLH3bkRk1N47C7DSj1wRMFmJYAqfYac40+XZKrrVTSwHZAvZgljYaaQnOaLBCUJpsbt2mJHhZh5wT+2VISpu0p3c3bTw4ROWLSiuQmpSWUmTTlMtEtZasishRHAOLgD1gPCzpHVoJepklRZTEi6ha17jwgLFZ/MMspHZKqnLO7i7bC3whXKnKUgy7WCSNRzPKNG3yx6WL9r8mgTiEVEgKUlydDcGtg5OzgDu5QvzGYTRSkgpXVUwDMSXcHmPyxVhcSxopHtpQ99Nzbd4qzlbKR3fOMnOWai+5osFclexajPJpPaIWxPtVaeBD6PA8nEk1DshyTobb9m9uHGBpSeyrvHziu8bbmTcW+B0MSpI7CkkvuhKt9nB2gpOarBUDPLP2WShLjd+zbeEmBBBP8AEjcjflHTMJM4WN7A27yRBUvP59SlONfD+fQbTFpWgKqUohV76AG9xbTyhdMYTDwuXJTpa9zE0ICZYCixKJgAsPaDCK+ruRsUnd9gLQPT3uyVqeEWq7NmGrM4d7K1DtoNTvFkpdStLkjdVzpazafAwPmU5BPtDWrUvoBvYabR7lywteh7JDt476DjfhDenbt/cjq7bJfn9SObSylZeWsDmD43gSl1KDbo+EbGVPSoBCAmctZpQkTKlE8VNU3cE+MFYX+ybGKTUubKlqJBpdSiLNcgM/c8WoUtuCJycu5hhhP4v14R7G7V/ZXjf/sSvOZ9I8h4ke7yZvJSesDK47bQT0oxLdXZ3qL9zRTlKUoXUGICSGZiDrvF2cS0TzLFRQEgtvq30jNRTtM3U3GSa5M+nHJN6T5CHOVdJUykhJlrLbgp3vuecAzcmSi3W7/uxbLypChdTHa/hwiY6Si9i56stRbmqyrPkTyQhCww3bkNjzhd0nxpQpDKKSxLgkWDcIrybCiQ7TAp9Q41LX05RRnWAmTqaSiwULq43inC00zKE8HYEnPV/wCer85+ceftNX+YPGn6QIno7PGyD3LEGTsnmFK2l3NLXTsz7xl0a4bOlep8xQSM/nf5oPhLPyiU7NJs2WtKluAg2ASA1h7oHH1hEMgn3+6PmPrDno/gChEzrUEVBmI1FjtzEHSad2S9eMlWKL8hmkTSs7II07oHwaT9p6xneYVOBxLxcmfSCNNe/gIqlTSCyQS77tq2rbWizJrudi5X30xRYdZ5gWuQNLCOEpMspABWdg4f+VoBuSt7UjaOSVDTcO/84bCIWcUQpwQkCwCfiTqfDlFS8wUNA+tzxfhAalM/fFSVsq+xidu43vwM8KFqcklmJ2voPDaDMItIQiriXHI/0EK5OKt9InImKJASLcfHhDfuJrEnicLWshITS5YHVriLJeHRLZLEzL1AKZksw1fYxSjFBClGirZy+vNixgOtT60vqdz4/OKeNcii5Jh5WlDkD3wRf3mOvGKpq3FylRHvEW7hAZRZn1LxCniTBGSjwE05PkNMxLXe+tIDeF/SBgqzARW+w0j14lysaVF0uW6VKJIAaw35Anx8oPlYlCpAQmpE1Kn6y5dJezDTX0hZS4eJJQWtFZBiTm4cqLqWSe5u5htBS1JMsIKBYNVodX5wKJh3MXBI12587CFY6SITJCDcuTuXue+14JyvL+uV1MyfJw8tRdUxZIYcAPePL1gdUwPaLDLKkm1wH7vGGpULFNH2zopJynBJpw2Iw5WR2pipqDMV3kmw/CGEaD9ryD7M+Se6Yg/OPzNPm0sSH7zFCsQDen1hZSluDgltZ+nTjZf+Yj8yfrHR+WjOHA+cewZMWC8jXD4pRUCSLm7W5Q0xkxEtN1FzYMKr634RmcOrtJOwIJflDHHTwaW+vrydoUXuW+D2bmNRBLW5ERcjGqHaExYDsAFFuLMxhL1mxGnrd4ZCY8tFgllXL62N2i1JxezJcVLlBRzdf+erxUPmmL5OOL3vxuL84zoXoaQe/wCkNsSoab7cGhvUlLlkqEY8IZDH8i3h9YvGLHAm2wcRnwq+/wDOLOsJLvsInOVmjjDC+49+2jgof6TA2Jxzg0u25L+ULUzOKiB845ZFgFONbhrxTmZRXyJqWSBe3Dj3trElTtGsWa3nAwmM4jxC311/rGTl5NVEPSoKWpzqCX2B+ke4xQIcEMA3fp9DARcudI5axQxsYGCRRQ4d3iR0cxBKv09miExbtygGWJm3FtNuMXqxKKGEshdTudGZmZ+N7wCk3ggG4/r/ACgQmTBDMzeMVBducEBIIU5YjSxueDjSKZyksALHe3z3vv6QBRyS9ogq0QRNI9Y8mTCTzLN8BAIKkyEuxLDj5xUpF+N9u9vCIVEMSN4mTcXOn6+MIZZ1aiQGaJhLOODxGWnd7/D5bRylix4eO0UI9WoG36fwjp6VKSG21PHZ4rSbEtbTxgmUGlKU+9LfAm+loAZTOwagGLWDnskEHxAMMOoTLlpdaCpTgpSalAHR2s4tZ4EwEpU6cAVEVG6i7APd4lnykmYqmlgEgEBgW5Q7rkmr2NdgOgsmbrjEeBSPmYMn/wBmkpjRiQTs6ks/NhHyydKSdF34NAanqASSTyMVm/C+gOLe7Z9OX/Zut7TEHn1gHfbq+MdHy+uZ+8r83846DJ+ETXzDgLnuiaTp4x5HRmblqEvMD3ZL+MHUCgd4+MdHQ0JAKl6fQRclZOvGPY6JKfBLEWTbv+P0iLdl92Hxjo6F3F2Kn+MeLVHR0MSPZarxaPn9Y6OgBhXWEJt+rQHMsLR0dDBlAWdYiFGqOjoBEnvFyFHy+oEdHQDNNk0sGXMWQCoJsTdrkWBtoBAOfYdJWpZHaUu5c37Ms/FSvOPI6NklRL5M/MHaPfBGEDpUdwqW3ib/AAEdHRkxkiOwk71t4Uk6RCYe0PCPI6EIvmK9nvEezi6QT+83gxPxjo6AojPLJH8KD6CPDMIlsNDc98dHQmJBmDmGhdz7A+ELsWbHvTHR0NcIvU+Ji6Ssuf4T8Ipwftpjo6AzKY6OjoYj/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64518" name="Picture 6" descr="https://encrypted-tbn1.gstatic.com/images?q=tbn:ANd9GcRd_PWUWQN-2IV8-X57E0rQROWLxyPcqbkMDUzkL33c8A-sMBOm"/>
          <p:cNvPicPr>
            <a:picLocks noChangeAspect="1" noChangeArrowheads="1"/>
          </p:cNvPicPr>
          <p:nvPr/>
        </p:nvPicPr>
        <p:blipFill>
          <a:blip r:embed="rId2" cstate="print"/>
          <a:srcRect/>
          <a:stretch>
            <a:fillRect/>
          </a:stretch>
        </p:blipFill>
        <p:spPr bwMode="auto">
          <a:xfrm>
            <a:off x="1259632" y="764704"/>
            <a:ext cx="6768752" cy="47525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s://encrypted-tbn1.gstatic.com/images?q=tbn:ANd9GcSehKIl3SrSKT7q2PGPY_B6dXF6Egb28vJ9-8asS1o2bFI4OH2y"/>
          <p:cNvPicPr>
            <a:picLocks noChangeAspect="1" noChangeArrowheads="1"/>
          </p:cNvPicPr>
          <p:nvPr/>
        </p:nvPicPr>
        <p:blipFill>
          <a:blip r:embed="rId2" cstate="print"/>
          <a:srcRect/>
          <a:stretch>
            <a:fillRect/>
          </a:stretch>
        </p:blipFill>
        <p:spPr bwMode="auto">
          <a:xfrm>
            <a:off x="1475656" y="1556792"/>
            <a:ext cx="6120680" cy="37444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imagesus.homeaway.com/mda01/97e384e7-b146-46ed-9a74-b999f902e399.1.10">
            <a:hlinkClick r:id="rId2"/>
          </p:cNvPr>
          <p:cNvPicPr>
            <a:picLocks noChangeAspect="1" noChangeArrowheads="1"/>
          </p:cNvPicPr>
          <p:nvPr/>
        </p:nvPicPr>
        <p:blipFill>
          <a:blip r:embed="rId3" cstate="print"/>
          <a:srcRect/>
          <a:stretch>
            <a:fillRect/>
          </a:stretch>
        </p:blipFill>
        <p:spPr bwMode="auto">
          <a:xfrm>
            <a:off x="1115616" y="836712"/>
            <a:ext cx="7056784" cy="496855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www.book-a-flat.com/photo/hd/3265_/3265-apartment-montaigne-paris-01.jpg">
            <a:hlinkClick r:id="rId2"/>
          </p:cNvPr>
          <p:cNvPicPr>
            <a:picLocks noChangeAspect="1" noChangeArrowheads="1"/>
          </p:cNvPicPr>
          <p:nvPr/>
        </p:nvPicPr>
        <p:blipFill>
          <a:blip r:embed="rId3" cstate="print"/>
          <a:srcRect/>
          <a:stretch>
            <a:fillRect/>
          </a:stretch>
        </p:blipFill>
        <p:spPr bwMode="auto">
          <a:xfrm>
            <a:off x="1115616" y="980728"/>
            <a:ext cx="7200800" cy="41764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s://encrypted-tbn1.gstatic.com/images?q=tbn:ANd9GcR1-V6D6kzSftRLoGHS1zNegI_6Jgiv-bFszZfsUprq81zNL3vZ">
            <a:hlinkClick r:id="rId2"/>
          </p:cNvPr>
          <p:cNvPicPr>
            <a:picLocks noChangeAspect="1" noChangeArrowheads="1"/>
          </p:cNvPicPr>
          <p:nvPr/>
        </p:nvPicPr>
        <p:blipFill>
          <a:blip r:embed="rId3" cstate="print"/>
          <a:srcRect/>
          <a:stretch>
            <a:fillRect/>
          </a:stretch>
        </p:blipFill>
        <p:spPr bwMode="auto">
          <a:xfrm>
            <a:off x="1187624" y="836712"/>
            <a:ext cx="7272808" cy="43924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1912</Words>
  <Application>Microsoft Office PowerPoint</Application>
  <PresentationFormat>On-screen Show (4:3)</PresentationFormat>
  <Paragraphs>292</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Introduction</vt:lpstr>
      <vt:lpstr>International studies of Private Rented Housing</vt:lpstr>
      <vt:lpstr>Report for the Department of Communities and Local Government</vt:lpstr>
      <vt:lpstr>Project Objectives</vt:lpstr>
      <vt:lpstr>Methodology &amp; Country Selection</vt:lpstr>
      <vt:lpstr>What counts as private rented housing?</vt:lpstr>
      <vt:lpstr>PRS % of stock: main &amp; other countries</vt:lpstr>
      <vt:lpstr>Tenure as % of stock: main countries</vt:lpstr>
      <vt:lpstr>Market Rents?</vt:lpstr>
      <vt:lpstr>Security of Tenure</vt:lpstr>
      <vt:lpstr>Individual Investors</vt:lpstr>
      <vt:lpstr>Company &amp; Institutional Investors:  Attraction to PRS</vt:lpstr>
      <vt:lpstr>Company &amp; Institutional Investors:  Put Off PRS</vt:lpstr>
      <vt:lpstr>Taxation of Individual Investors</vt:lpstr>
      <vt:lpstr>Support through soft loans</vt:lpstr>
      <vt:lpstr>Examples: private social supply incentives</vt:lpstr>
      <vt:lpstr>Why large PRS in USA?</vt:lpstr>
      <vt:lpstr>Why large PRS in Australia?</vt:lpstr>
      <vt:lpstr>Why large PRS in France?</vt:lpstr>
      <vt:lpstr>Why large PRS in Germany?</vt:lpstr>
      <vt:lpstr>Key Differences: England vs countries with large PRS [1]</vt:lpstr>
      <vt:lpstr>Key Differences: England vs countries with large PRS [2]</vt:lpstr>
      <vt:lpstr>How to increase the PRS as % stock</vt:lpstr>
      <vt:lpstr>How to increase volume of building for PR</vt:lpstr>
      <vt:lpstr>Property Rights: tenants</vt:lpstr>
      <vt:lpstr>Motivation: investors</vt:lpstr>
      <vt:lpstr>Methodological point: reject Universalism and Particularism</vt:lpstr>
      <vt:lpstr>Does policy matter?</vt:lpstr>
    </vt:vector>
  </TitlesOfParts>
  <Company>University of Cambridge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mo389</dc:creator>
  <cp:lastModifiedBy>mo389</cp:lastModifiedBy>
  <cp:revision>36</cp:revision>
  <dcterms:created xsi:type="dcterms:W3CDTF">2014-02-20T16:23:32Z</dcterms:created>
  <dcterms:modified xsi:type="dcterms:W3CDTF">2014-02-27T09:12:20Z</dcterms:modified>
</cp:coreProperties>
</file>