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56" r:id="rId2"/>
    <p:sldId id="258" r:id="rId3"/>
    <p:sldId id="313" r:id="rId4"/>
    <p:sldId id="314" r:id="rId5"/>
    <p:sldId id="316" r:id="rId6"/>
    <p:sldId id="315" r:id="rId7"/>
    <p:sldId id="308" r:id="rId8"/>
    <p:sldId id="317" r:id="rId9"/>
    <p:sldId id="318" r:id="rId10"/>
    <p:sldId id="320" r:id="rId11"/>
    <p:sldId id="321" r:id="rId12"/>
    <p:sldId id="324" r:id="rId13"/>
    <p:sldId id="325" r:id="rId14"/>
    <p:sldId id="322" r:id="rId15"/>
  </p:sldIdLst>
  <p:sldSz cx="9144000" cy="6858000" type="screen4x3"/>
  <p:notesSz cx="6797675" cy="9874250"/>
  <p:defaultTextStyle>
    <a:defPPr>
      <a:defRPr lang="en-US"/>
    </a:defPPr>
    <a:lvl1pPr algn="r" rtl="0" eaLnBrk="0" fontAlgn="base" hangingPunct="0">
      <a:spcBef>
        <a:spcPct val="0"/>
      </a:spcBef>
      <a:spcAft>
        <a:spcPct val="0"/>
      </a:spcAft>
      <a:defRPr sz="2400" kern="1200">
        <a:solidFill>
          <a:schemeClr val="tx1"/>
        </a:solidFill>
        <a:latin typeface="Arial" charset="0"/>
        <a:ea typeface="+mn-ea"/>
        <a:cs typeface="+mn-cs"/>
      </a:defRPr>
    </a:lvl1pPr>
    <a:lvl2pPr marL="457200" algn="r" rtl="0" eaLnBrk="0" fontAlgn="base" hangingPunct="0">
      <a:spcBef>
        <a:spcPct val="0"/>
      </a:spcBef>
      <a:spcAft>
        <a:spcPct val="0"/>
      </a:spcAft>
      <a:defRPr sz="2400" kern="1200">
        <a:solidFill>
          <a:schemeClr val="tx1"/>
        </a:solidFill>
        <a:latin typeface="Arial" charset="0"/>
        <a:ea typeface="+mn-ea"/>
        <a:cs typeface="+mn-cs"/>
      </a:defRPr>
    </a:lvl2pPr>
    <a:lvl3pPr marL="914400" algn="r" rtl="0" eaLnBrk="0" fontAlgn="base" hangingPunct="0">
      <a:spcBef>
        <a:spcPct val="0"/>
      </a:spcBef>
      <a:spcAft>
        <a:spcPct val="0"/>
      </a:spcAft>
      <a:defRPr sz="2400" kern="1200">
        <a:solidFill>
          <a:schemeClr val="tx1"/>
        </a:solidFill>
        <a:latin typeface="Arial" charset="0"/>
        <a:ea typeface="+mn-ea"/>
        <a:cs typeface="+mn-cs"/>
      </a:defRPr>
    </a:lvl3pPr>
    <a:lvl4pPr marL="1371600" algn="r" rtl="0" eaLnBrk="0" fontAlgn="base" hangingPunct="0">
      <a:spcBef>
        <a:spcPct val="0"/>
      </a:spcBef>
      <a:spcAft>
        <a:spcPct val="0"/>
      </a:spcAft>
      <a:defRPr sz="2400" kern="1200">
        <a:solidFill>
          <a:schemeClr val="tx1"/>
        </a:solidFill>
        <a:latin typeface="Arial" charset="0"/>
        <a:ea typeface="+mn-ea"/>
        <a:cs typeface="+mn-cs"/>
      </a:defRPr>
    </a:lvl4pPr>
    <a:lvl5pPr marL="1828800" algn="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100" autoAdjust="0"/>
    <p:restoredTop sz="89111" autoAdjust="0"/>
  </p:normalViewPr>
  <p:slideViewPr>
    <p:cSldViewPr>
      <p:cViewPr>
        <p:scale>
          <a:sx n="66" d="100"/>
          <a:sy n="66" d="100"/>
        </p:scale>
        <p:origin x="-1188" y="-36"/>
      </p:cViewPr>
      <p:guideLst>
        <p:guide orient="horz" pos="374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2840"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Connie\Paper%20for%20publications\Urban%20Studies\Tables%20&amp;%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138853611040566E-2"/>
          <c:y val="4.2635658914728834E-2"/>
          <c:w val="0.7459034818748066"/>
          <c:h val="0.78628090093389491"/>
        </c:manualLayout>
      </c:layout>
      <c:areaChart>
        <c:grouping val="stacked"/>
        <c:varyColors val="0"/>
        <c:ser>
          <c:idx val="0"/>
          <c:order val="0"/>
          <c:tx>
            <c:strRef>
              <c:f>Sheet4!$I$4</c:f>
              <c:strCache>
                <c:ptCount val="1"/>
                <c:pt idx="0">
                  <c:v>Housing Associations</c:v>
                </c:pt>
              </c:strCache>
            </c:strRef>
          </c:tx>
          <c:spPr>
            <a:solidFill>
              <a:srgbClr val="002060"/>
            </a:solidFill>
            <a:ln>
              <a:solidFill>
                <a:srgbClr val="002060"/>
              </a:solidFill>
            </a:ln>
          </c:spPr>
          <c:cat>
            <c:strRef>
              <c:f>Sheet4!$H$5:$H$25</c:f>
              <c:strCache>
                <c:ptCount val="21"/>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strCache>
            </c:strRef>
          </c:cat>
          <c:val>
            <c:numRef>
              <c:f>Sheet4!$I$5:$I$25</c:f>
              <c:numCache>
                <c:formatCode>[$-10409]#,##0;\(#,##0\)</c:formatCode>
                <c:ptCount val="21"/>
                <c:pt idx="0">
                  <c:v>14580</c:v>
                </c:pt>
                <c:pt idx="1">
                  <c:v>15970</c:v>
                </c:pt>
                <c:pt idx="2">
                  <c:v>23970</c:v>
                </c:pt>
                <c:pt idx="3">
                  <c:v>30210</c:v>
                </c:pt>
                <c:pt idx="4">
                  <c:v>31380</c:v>
                </c:pt>
                <c:pt idx="5">
                  <c:v>30230</c:v>
                </c:pt>
                <c:pt idx="6">
                  <c:v>24630</c:v>
                </c:pt>
                <c:pt idx="7">
                  <c:v>21400</c:v>
                </c:pt>
                <c:pt idx="8">
                  <c:v>18890</c:v>
                </c:pt>
                <c:pt idx="9">
                  <c:v>17270</c:v>
                </c:pt>
                <c:pt idx="10">
                  <c:v>16430</c:v>
                </c:pt>
                <c:pt idx="11">
                  <c:v>14100</c:v>
                </c:pt>
                <c:pt idx="12">
                  <c:v>13080</c:v>
                </c:pt>
                <c:pt idx="13">
                  <c:v>13670</c:v>
                </c:pt>
                <c:pt idx="14">
                  <c:v>16660</c:v>
                </c:pt>
                <c:pt idx="15">
                  <c:v>18160</c:v>
                </c:pt>
                <c:pt idx="16">
                  <c:v>21750</c:v>
                </c:pt>
                <c:pt idx="17">
                  <c:v>23110</c:v>
                </c:pt>
                <c:pt idx="18">
                  <c:v>25510</c:v>
                </c:pt>
                <c:pt idx="19">
                  <c:v>25180</c:v>
                </c:pt>
                <c:pt idx="20">
                  <c:v>22760</c:v>
                </c:pt>
              </c:numCache>
            </c:numRef>
          </c:val>
        </c:ser>
        <c:ser>
          <c:idx val="1"/>
          <c:order val="1"/>
          <c:tx>
            <c:strRef>
              <c:f>Sheet4!$J$4</c:f>
              <c:strCache>
                <c:ptCount val="1"/>
                <c:pt idx="0">
                  <c:v>Local Authorities</c:v>
                </c:pt>
              </c:strCache>
            </c:strRef>
          </c:tx>
          <c:spPr>
            <a:solidFill>
              <a:schemeClr val="bg1"/>
            </a:solidFill>
            <a:ln>
              <a:solidFill>
                <a:schemeClr val="tx1"/>
              </a:solidFill>
            </a:ln>
          </c:spPr>
          <c:cat>
            <c:strRef>
              <c:f>Sheet4!$H$5:$H$25</c:f>
              <c:strCache>
                <c:ptCount val="21"/>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strCache>
            </c:strRef>
          </c:cat>
          <c:val>
            <c:numRef>
              <c:f>Sheet4!$J$5:$J$25</c:f>
              <c:numCache>
                <c:formatCode>[$-10409]#,##0;\(#,##0\)</c:formatCode>
                <c:ptCount val="21"/>
                <c:pt idx="0">
                  <c:v>12960</c:v>
                </c:pt>
                <c:pt idx="1">
                  <c:v>7110</c:v>
                </c:pt>
                <c:pt idx="2">
                  <c:v>2580</c:v>
                </c:pt>
                <c:pt idx="3">
                  <c:v>1450</c:v>
                </c:pt>
                <c:pt idx="4">
                  <c:v>850</c:v>
                </c:pt>
                <c:pt idx="5">
                  <c:v>760</c:v>
                </c:pt>
                <c:pt idx="6">
                  <c:v>450</c:v>
                </c:pt>
                <c:pt idx="7">
                  <c:v>320</c:v>
                </c:pt>
                <c:pt idx="8">
                  <c:v>180</c:v>
                </c:pt>
                <c:pt idx="9">
                  <c:v>60</c:v>
                </c:pt>
                <c:pt idx="10">
                  <c:v>180</c:v>
                </c:pt>
                <c:pt idx="11">
                  <c:v>60</c:v>
                </c:pt>
                <c:pt idx="12">
                  <c:v>200</c:v>
                </c:pt>
                <c:pt idx="13">
                  <c:v>190</c:v>
                </c:pt>
                <c:pt idx="14">
                  <c:v>100</c:v>
                </c:pt>
                <c:pt idx="15">
                  <c:v>300</c:v>
                </c:pt>
                <c:pt idx="16">
                  <c:v>250</c:v>
                </c:pt>
                <c:pt idx="17">
                  <c:v>220</c:v>
                </c:pt>
                <c:pt idx="18">
                  <c:v>490</c:v>
                </c:pt>
                <c:pt idx="19">
                  <c:v>370</c:v>
                </c:pt>
                <c:pt idx="20">
                  <c:v>1310</c:v>
                </c:pt>
              </c:numCache>
            </c:numRef>
          </c:val>
        </c:ser>
        <c:ser>
          <c:idx val="2"/>
          <c:order val="2"/>
          <c:tx>
            <c:strRef>
              <c:f>Sheet4!$K$4</c:f>
              <c:strCache>
                <c:ptCount val="1"/>
                <c:pt idx="0">
                  <c:v>Private Enterprise</c:v>
                </c:pt>
              </c:strCache>
            </c:strRef>
          </c:tx>
          <c:spPr>
            <a:solidFill>
              <a:schemeClr val="tx2">
                <a:lumMod val="40000"/>
                <a:lumOff val="60000"/>
              </a:schemeClr>
            </a:solidFill>
            <a:ln>
              <a:solidFill>
                <a:srgbClr val="002060"/>
              </a:solidFill>
            </a:ln>
          </c:spPr>
          <c:cat>
            <c:strRef>
              <c:f>Sheet4!$H$5:$H$25</c:f>
              <c:strCache>
                <c:ptCount val="21"/>
                <c:pt idx="0">
                  <c:v>1990-91</c:v>
                </c:pt>
                <c:pt idx="1">
                  <c:v>1991-92</c:v>
                </c:pt>
                <c:pt idx="2">
                  <c:v>1992-93</c:v>
                </c:pt>
                <c:pt idx="3">
                  <c:v>1993-94</c:v>
                </c:pt>
                <c:pt idx="4">
                  <c:v>1994-95</c:v>
                </c:pt>
                <c:pt idx="5">
                  <c:v>1995-96</c:v>
                </c:pt>
                <c:pt idx="6">
                  <c:v>1996-97</c:v>
                </c:pt>
                <c:pt idx="7">
                  <c:v>1997-98</c:v>
                </c:pt>
                <c:pt idx="8">
                  <c:v>1998-99</c:v>
                </c:pt>
                <c:pt idx="9">
                  <c:v>1999-00</c:v>
                </c:pt>
                <c:pt idx="10">
                  <c:v>2000-01</c:v>
                </c:pt>
                <c:pt idx="11">
                  <c:v>2001-02</c:v>
                </c:pt>
                <c:pt idx="12">
                  <c:v>2002-03</c:v>
                </c:pt>
                <c:pt idx="13">
                  <c:v>2003-04</c:v>
                </c:pt>
                <c:pt idx="14">
                  <c:v>2004-05</c:v>
                </c:pt>
                <c:pt idx="15">
                  <c:v>2005-06</c:v>
                </c:pt>
                <c:pt idx="16">
                  <c:v>2006-07</c:v>
                </c:pt>
                <c:pt idx="17">
                  <c:v>2007-08</c:v>
                </c:pt>
                <c:pt idx="18">
                  <c:v>2008-09</c:v>
                </c:pt>
                <c:pt idx="19">
                  <c:v>2009-10</c:v>
                </c:pt>
                <c:pt idx="20">
                  <c:v>2010-11</c:v>
                </c:pt>
              </c:strCache>
            </c:strRef>
          </c:cat>
          <c:val>
            <c:numRef>
              <c:f>Sheet4!$K$5:$K$25</c:f>
              <c:numCache>
                <c:formatCode>[$-10409]#,##0;\(#,##0\)</c:formatCode>
                <c:ptCount val="21"/>
                <c:pt idx="0">
                  <c:v>132500</c:v>
                </c:pt>
                <c:pt idx="1">
                  <c:v>132050</c:v>
                </c:pt>
                <c:pt idx="2">
                  <c:v>115910</c:v>
                </c:pt>
                <c:pt idx="3">
                  <c:v>116050</c:v>
                </c:pt>
                <c:pt idx="4">
                  <c:v>125740</c:v>
                </c:pt>
                <c:pt idx="5">
                  <c:v>123620</c:v>
                </c:pt>
                <c:pt idx="6">
                  <c:v>121170</c:v>
                </c:pt>
                <c:pt idx="7">
                  <c:v>127840</c:v>
                </c:pt>
                <c:pt idx="8">
                  <c:v>121190</c:v>
                </c:pt>
                <c:pt idx="9">
                  <c:v>124470</c:v>
                </c:pt>
                <c:pt idx="10">
                  <c:v>116640</c:v>
                </c:pt>
                <c:pt idx="11">
                  <c:v>115700</c:v>
                </c:pt>
                <c:pt idx="12">
                  <c:v>124460</c:v>
                </c:pt>
                <c:pt idx="13">
                  <c:v>130100</c:v>
                </c:pt>
                <c:pt idx="14">
                  <c:v>139130</c:v>
                </c:pt>
                <c:pt idx="15">
                  <c:v>144940</c:v>
                </c:pt>
                <c:pt idx="16">
                  <c:v>145680</c:v>
                </c:pt>
                <c:pt idx="17">
                  <c:v>145450</c:v>
                </c:pt>
                <c:pt idx="18">
                  <c:v>108010</c:v>
                </c:pt>
                <c:pt idx="19">
                  <c:v>89540</c:v>
                </c:pt>
                <c:pt idx="20">
                  <c:v>81980</c:v>
                </c:pt>
              </c:numCache>
            </c:numRef>
          </c:val>
        </c:ser>
        <c:dLbls>
          <c:showLegendKey val="0"/>
          <c:showVal val="0"/>
          <c:showCatName val="0"/>
          <c:showSerName val="0"/>
          <c:showPercent val="0"/>
          <c:showBubbleSize val="0"/>
        </c:dLbls>
        <c:axId val="39141760"/>
        <c:axId val="39143296"/>
      </c:areaChart>
      <c:catAx>
        <c:axId val="39141760"/>
        <c:scaling>
          <c:orientation val="minMax"/>
        </c:scaling>
        <c:delete val="0"/>
        <c:axPos val="b"/>
        <c:majorTickMark val="out"/>
        <c:minorTickMark val="none"/>
        <c:tickLblPos val="nextTo"/>
        <c:crossAx val="39143296"/>
        <c:crosses val="autoZero"/>
        <c:auto val="1"/>
        <c:lblAlgn val="ctr"/>
        <c:lblOffset val="100"/>
        <c:noMultiLvlLbl val="0"/>
      </c:catAx>
      <c:valAx>
        <c:axId val="39143296"/>
        <c:scaling>
          <c:orientation val="minMax"/>
        </c:scaling>
        <c:delete val="0"/>
        <c:axPos val="l"/>
        <c:majorGridlines/>
        <c:numFmt formatCode="[$-10409]#,##0;\(#,##0\)" sourceLinked="1"/>
        <c:majorTickMark val="out"/>
        <c:minorTickMark val="none"/>
        <c:tickLblPos val="nextTo"/>
        <c:crossAx val="39141760"/>
        <c:crosses val="autoZero"/>
        <c:crossBetween val="midCat"/>
      </c:valAx>
      <c:spPr>
        <a:ln>
          <a:solidFill>
            <a:schemeClr val="tx1"/>
          </a:solidFill>
        </a:ln>
      </c:spPr>
    </c:plotArea>
    <c:legend>
      <c:legendPos val="r"/>
      <c:layout>
        <c:manualLayout>
          <c:xMode val="edge"/>
          <c:yMode val="edge"/>
          <c:x val="0.84163933375356714"/>
          <c:y val="9.1386490218477667E-2"/>
          <c:w val="0.14760798726482124"/>
          <c:h val="0.73223917100145053"/>
        </c:manualLayout>
      </c:layout>
      <c:overlay val="0"/>
    </c:legend>
    <c:plotVisOnly val="1"/>
    <c:dispBlanksAs val="zero"/>
    <c:showDLblsOverMax val="0"/>
  </c:chart>
  <c:spPr>
    <a:ln>
      <a:noFill/>
    </a:ln>
  </c:spPr>
  <c:txPr>
    <a:bodyPr/>
    <a:lstStyle/>
    <a:p>
      <a:pPr>
        <a:defRPr sz="1200">
          <a:latin typeface="Arial" pitchFamily="34" charset="0"/>
          <a:cs typeface="Arial" pitchFamily="34" charset="0"/>
        </a:defRPr>
      </a:pPr>
      <a:endParaRPr lang="zh-TW"/>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pitchFamily="18" charset="0"/>
              </a:defRPr>
            </a:lvl1pPr>
          </a:lstStyle>
          <a:p>
            <a:endParaRPr lang="en-GB"/>
          </a:p>
        </p:txBody>
      </p:sp>
      <p:sp>
        <p:nvSpPr>
          <p:cNvPr id="40963" name="Rectangle 3"/>
          <p:cNvSpPr>
            <a:spLocks noGrp="1" noChangeArrowheads="1"/>
          </p:cNvSpPr>
          <p:nvPr>
            <p:ph type="dt" sz="quarter"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en-GB"/>
          </a:p>
        </p:txBody>
      </p:sp>
      <p:sp>
        <p:nvSpPr>
          <p:cNvPr id="40964" name="Rectangle 4"/>
          <p:cNvSpPr>
            <a:spLocks noGrp="1" noChangeArrowheads="1"/>
          </p:cNvSpPr>
          <p:nvPr>
            <p:ph type="ftr" sz="quarter" idx="2"/>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pitchFamily="18" charset="0"/>
              </a:defRPr>
            </a:lvl1pPr>
          </a:lstStyle>
          <a:p>
            <a:endParaRPr lang="en-GB"/>
          </a:p>
        </p:txBody>
      </p:sp>
      <p:sp>
        <p:nvSpPr>
          <p:cNvPr id="40965" name="Rectangle 5"/>
          <p:cNvSpPr>
            <a:spLocks noGrp="1" noChangeArrowheads="1"/>
          </p:cNvSpPr>
          <p:nvPr>
            <p:ph type="sldNum" sz="quarter" idx="3"/>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fld id="{B9E0EF8D-4A59-4A60-8144-994D9B1E53D3}" type="slidenum">
              <a:rPr lang="en-GB"/>
              <a:pPr/>
              <a:t>‹#›</a:t>
            </a:fld>
            <a:endParaRPr lang="en-GB"/>
          </a:p>
        </p:txBody>
      </p:sp>
    </p:spTree>
    <p:extLst>
      <p:ext uri="{BB962C8B-B14F-4D97-AF65-F5344CB8AC3E}">
        <p14:creationId xmlns:p14="http://schemas.microsoft.com/office/powerpoint/2010/main" val="61033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pitchFamily="18" charset="0"/>
              </a:defRPr>
            </a:lvl1pPr>
          </a:lstStyle>
          <a:p>
            <a:endParaRPr lang="en-US" altLang="zh-TW"/>
          </a:p>
        </p:txBody>
      </p:sp>
      <p:sp>
        <p:nvSpPr>
          <p:cNvPr id="4099" name="Rectangle 3"/>
          <p:cNvSpPr>
            <a:spLocks noGrp="1" noChangeArrowheads="1"/>
          </p:cNvSpPr>
          <p:nvPr>
            <p:ph type="dt" idx="1"/>
          </p:nvPr>
        </p:nvSpPr>
        <p:spPr bwMode="auto">
          <a:xfrm>
            <a:off x="3851275"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en-US" altLang="zh-TW"/>
          </a:p>
        </p:txBody>
      </p:sp>
      <p:sp>
        <p:nvSpPr>
          <p:cNvPr id="4100"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6463" y="4691063"/>
            <a:ext cx="4984750"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4102" name="Rectangle 6"/>
          <p:cNvSpPr>
            <a:spLocks noGrp="1" noChangeArrowheads="1"/>
          </p:cNvSpPr>
          <p:nvPr>
            <p:ph type="ftr" sz="quarter" idx="4"/>
          </p:nvPr>
        </p:nvSpPr>
        <p:spPr bwMode="auto">
          <a:xfrm>
            <a:off x="0" y="9380538"/>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pitchFamily="18" charset="0"/>
              </a:defRPr>
            </a:lvl1pPr>
          </a:lstStyle>
          <a:p>
            <a:endParaRPr lang="en-US" altLang="zh-TW"/>
          </a:p>
        </p:txBody>
      </p:sp>
      <p:sp>
        <p:nvSpPr>
          <p:cNvPr id="4103" name="Rectangle 7"/>
          <p:cNvSpPr>
            <a:spLocks noGrp="1" noChangeArrowheads="1"/>
          </p:cNvSpPr>
          <p:nvPr>
            <p:ph type="sldNum" sz="quarter" idx="5"/>
          </p:nvPr>
        </p:nvSpPr>
        <p:spPr bwMode="auto">
          <a:xfrm>
            <a:off x="3851275" y="9380538"/>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fld id="{4B28EEEA-04BD-4048-8695-E42758566D9A}" type="slidenum">
              <a:rPr lang="en-US" altLang="zh-TW"/>
              <a:pPr/>
              <a:t>‹#›</a:t>
            </a:fld>
            <a:endParaRPr lang="en-US" altLang="zh-TW"/>
          </a:p>
        </p:txBody>
      </p:sp>
    </p:spTree>
    <p:extLst>
      <p:ext uri="{BB962C8B-B14F-4D97-AF65-F5344CB8AC3E}">
        <p14:creationId xmlns:p14="http://schemas.microsoft.com/office/powerpoint/2010/main" val="34615296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E4533F-B2EE-4869-8C96-B68E85EACD27}" type="slidenum">
              <a:rPr lang="en-US" altLang="zh-TW"/>
              <a:pPr/>
              <a:t>1</a:t>
            </a:fld>
            <a:endParaRPr lang="en-US" altLang="zh-TW"/>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11</a:t>
            </a:fld>
            <a:endParaRPr lang="en-US"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12</a:t>
            </a:fld>
            <a:endParaRPr lang="en-US"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365D19-A320-42C3-AA44-E688A266FEC8}" type="slidenum">
              <a:rPr lang="en-US" altLang="zh-TW"/>
              <a:pPr/>
              <a:t>13</a:t>
            </a:fld>
            <a:endParaRPr lang="en-US" altLang="zh-TW"/>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14</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98532-0D1E-4119-84FF-9ACAC849BCB0}" type="slidenum">
              <a:rPr lang="en-US" altLang="zh-TW"/>
              <a:pPr/>
              <a:t>2</a:t>
            </a:fld>
            <a:endParaRPr lang="en-US" altLang="zh-TW"/>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GB" baseline="30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The dip of the</a:t>
            </a:r>
            <a:r>
              <a:rPr lang="en-GB" sz="1200" baseline="0" dirty="0" smtClean="0"/>
              <a:t> total no. of GN stock after 2004/05 was because of the </a:t>
            </a:r>
            <a:r>
              <a:rPr lang="en-GB" sz="1200" dirty="0" smtClean="0"/>
              <a:t>reclassification of sheltered housing from General</a:t>
            </a:r>
            <a:r>
              <a:rPr lang="en-GB" sz="1200" baseline="0" dirty="0" smtClean="0"/>
              <a:t> needs to Supported Housing.</a:t>
            </a:r>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The no. of total HA lettings was around 151,000 in 2010/11.</a:t>
            </a:r>
          </a:p>
          <a:p>
            <a:endParaRPr lang="en-US" dirty="0" smtClean="0"/>
          </a:p>
          <a:p>
            <a:r>
              <a:rPr lang="en-US" dirty="0" smtClean="0"/>
              <a:t>The proportion of new lets has declined since the early 1990s. This suggests that in 1993/94, a new tenant had a higher chance of getting a new home than today because the sector has grown through stock transfers while new build has declined.</a:t>
            </a:r>
          </a:p>
          <a:p>
            <a:endParaRPr lang="en-US" dirty="0" smtClean="0"/>
          </a:p>
          <a:p>
            <a:r>
              <a:rPr lang="en-GB" dirty="0" smtClean="0"/>
              <a:t>In</a:t>
            </a:r>
            <a:r>
              <a:rPr lang="en-GB" baseline="0" dirty="0" smtClean="0"/>
              <a:t> absolute no. terms, the no. of new let &amp; new built increased from 12,045 in 1990/91 to 44,945 in 1993/94 (the highest), then dropped to 19,409 in 2006/07, increased again to 24,950 in 2010/11.</a:t>
            </a:r>
          </a:p>
          <a:p>
            <a:endParaRPr lang="en-GB" baseline="0" dirty="0" smtClean="0"/>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5</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There was a declining proportion of flats in new lets and new built – from 67% in 1989/90 to 47% in 2010/11.  1-bed</a:t>
            </a:r>
            <a:r>
              <a:rPr lang="en-GB" baseline="0" dirty="0" smtClean="0"/>
              <a:t> flats declined the most while 2-bed flats increased from 11% to 28% in the same period.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An increasing proportion of houses – from 26% in 1989/90 to 53% in 2010/11.  The proportion of houses in all new lets and new built were peaked at 68% in 1996/97 and 1998/99. </a:t>
            </a:r>
            <a:endParaRPr lang="en-GB" dirty="0"/>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6</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365D19-A320-42C3-AA44-E688A266FEC8}" type="slidenum">
              <a:rPr lang="en-US" altLang="zh-TW"/>
              <a:pPr/>
              <a:t>7</a:t>
            </a:fld>
            <a:endParaRPr lang="en-US" altLang="zh-TW"/>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In</a:t>
            </a:r>
            <a:r>
              <a:rPr lang="en-GB" baseline="0" dirty="0" smtClean="0"/>
              <a:t> England, before 2002/03, the proportions of households in new let &amp; new built units who were statutory homeless were greater than those in existing units (i.e., </a:t>
            </a:r>
            <a:r>
              <a:rPr lang="en-GB" baseline="0" dirty="0" err="1" smtClean="0"/>
              <a:t>relets</a:t>
            </a:r>
            <a:r>
              <a:rPr lang="en-GB" baseline="0" dirty="0" smtClean="0"/>
              <a:t>).  After then, there was no difference in proportions of households in new let &amp; new built and </a:t>
            </a:r>
            <a:r>
              <a:rPr lang="en-GB" baseline="0" dirty="0" err="1" smtClean="0"/>
              <a:t>relets</a:t>
            </a:r>
            <a:r>
              <a:rPr lang="en-GB" baseline="0" dirty="0" smtClean="0"/>
              <a:t> who were previously homeless.  In general, the proportion of households who were previously homeless in new let &amp; new built was declined from 24% in 1993/94 to 12% in 2010/11.</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London followed the national pattern, but the proportions of homeless households in both types of units were greater.  In 2010/11, 24% of households in new let &amp; new built were previously homeless.</a:t>
            </a:r>
            <a:endParaRPr lang="en-GB" dirty="0"/>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8</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Economic active households are households</a:t>
            </a:r>
            <a:r>
              <a:rPr lang="en-GB" baseline="0" dirty="0" smtClean="0"/>
              <a:t> who have at least 1 member is employed (full time or part time), under government training scheme or student.</a:t>
            </a:r>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In</a:t>
            </a:r>
            <a:r>
              <a:rPr lang="en-GB" baseline="0" dirty="0" smtClean="0"/>
              <a:t> England, the proportions of households in new let &amp; new built units who were economic active were greater than those in </a:t>
            </a:r>
            <a:r>
              <a:rPr lang="en-GB" baseline="0" dirty="0" err="1" smtClean="0"/>
              <a:t>relets</a:t>
            </a:r>
            <a:r>
              <a:rPr lang="en-GB" baseline="0" dirty="0" smtClean="0"/>
              <a:t>.  In fact, the proportions of employed households were increasing from 1994/95 and reached 42% in 2010/11.</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Although London followed the national pattern with increasing economic active households in new let &amp; new built units, there was not much difference in proportions of this types of households in both types of units in later years.  In 2010/11, 36% of households in new let &amp; new built were economic active, which was lower than the national average.  This might because of London having a higher proportion of households who were previously homeless.</a:t>
            </a:r>
            <a:endParaRPr lang="en-GB" dirty="0"/>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9</a:t>
            </a:fld>
            <a:endParaRPr lang="en-US"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The </a:t>
            </a:r>
            <a:r>
              <a:rPr lang="en-GB" baseline="0" dirty="0" smtClean="0"/>
              <a:t>proportions of households in new let &amp; new built units who were previously social tenants (i.e., council or HA tenants) were always greater than those in </a:t>
            </a:r>
            <a:r>
              <a:rPr lang="en-GB" baseline="0" dirty="0" err="1" smtClean="0"/>
              <a:t>relets</a:t>
            </a:r>
            <a:r>
              <a:rPr lang="en-GB" baseline="0" dirty="0" smtClean="0"/>
              <a:t>.  Such proportion of households increased from 44% in 1990/91 to 57% in 2003/04, then fell to 42 in 2009/10 and 2010/11.</a:t>
            </a:r>
          </a:p>
        </p:txBody>
      </p:sp>
      <p:sp>
        <p:nvSpPr>
          <p:cNvPr id="4" name="Slide Number Placeholder 3"/>
          <p:cNvSpPr>
            <a:spLocks noGrp="1"/>
          </p:cNvSpPr>
          <p:nvPr>
            <p:ph type="sldNum" sz="quarter" idx="10"/>
          </p:nvPr>
        </p:nvSpPr>
        <p:spPr/>
        <p:txBody>
          <a:bodyPr/>
          <a:lstStyle/>
          <a:p>
            <a:fld id="{4B28EEEA-04BD-4048-8695-E42758566D9A}" type="slidenum">
              <a:rPr lang="en-US" altLang="zh-TW" smtClean="0"/>
              <a:pPr/>
              <a:t>10</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AB74D804-079E-48F5-A63C-0BE462802ACB}" type="slidenum">
              <a:rPr lang="en-US" altLang="zh-TW"/>
              <a:pPr/>
              <a:t>‹#›</a:t>
            </a:fld>
            <a:endParaRPr lang="en-US" altLang="zh-TW"/>
          </a:p>
        </p:txBody>
      </p:sp>
    </p:spTree>
    <p:extLst>
      <p:ext uri="{BB962C8B-B14F-4D97-AF65-F5344CB8AC3E}">
        <p14:creationId xmlns:p14="http://schemas.microsoft.com/office/powerpoint/2010/main" val="308928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760FF125-88CF-4D8A-8CB1-6ACBD253D3FE}" type="slidenum">
              <a:rPr lang="en-US" altLang="zh-TW"/>
              <a:pPr/>
              <a:t>‹#›</a:t>
            </a:fld>
            <a:endParaRPr lang="en-US" altLang="zh-TW"/>
          </a:p>
        </p:txBody>
      </p:sp>
    </p:spTree>
    <p:extLst>
      <p:ext uri="{BB962C8B-B14F-4D97-AF65-F5344CB8AC3E}">
        <p14:creationId xmlns:p14="http://schemas.microsoft.com/office/powerpoint/2010/main" val="200064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609600"/>
            <a:ext cx="1943100" cy="54864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5800" y="609600"/>
            <a:ext cx="5676900" cy="5486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21F3F387-8A2B-4972-A8BE-C8300C76E50C}" type="slidenum">
              <a:rPr lang="en-US" altLang="zh-TW"/>
              <a:pPr/>
              <a:t>‹#›</a:t>
            </a:fld>
            <a:endParaRPr lang="en-US" altLang="zh-TW"/>
          </a:p>
        </p:txBody>
      </p:sp>
    </p:spTree>
    <p:extLst>
      <p:ext uri="{BB962C8B-B14F-4D97-AF65-F5344CB8AC3E}">
        <p14:creationId xmlns:p14="http://schemas.microsoft.com/office/powerpoint/2010/main" val="1337248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6482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8400"/>
            <a:ext cx="1905000" cy="457200"/>
          </a:xfrm>
        </p:spPr>
        <p:txBody>
          <a:bodyPr/>
          <a:lstStyle>
            <a:lvl1pPr>
              <a:defRPr/>
            </a:lvl1pPr>
          </a:lstStyle>
          <a:p>
            <a:fld id="{955B984B-09FF-4734-AF86-369F858A0B20}" type="slidenum">
              <a:rPr lang="en-US" altLang="zh-TW"/>
              <a:pPr/>
              <a:t>‹#›</a:t>
            </a:fld>
            <a:endParaRPr lang="en-US" altLang="zh-TW"/>
          </a:p>
        </p:txBody>
      </p:sp>
    </p:spTree>
    <p:extLst>
      <p:ext uri="{BB962C8B-B14F-4D97-AF65-F5344CB8AC3E}">
        <p14:creationId xmlns:p14="http://schemas.microsoft.com/office/powerpoint/2010/main" val="315266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圖表版面配置區 2"/>
          <p:cNvSpPr>
            <a:spLocks noGrp="1"/>
          </p:cNvSpPr>
          <p:nvPr>
            <p:ph type="chart" idx="1"/>
          </p:nvPr>
        </p:nvSpPr>
        <p:spPr>
          <a:xfrm>
            <a:off x="685800" y="1981200"/>
            <a:ext cx="7772400" cy="4114800"/>
          </a:xfrm>
        </p:spPr>
        <p:txBody>
          <a:bodyPr/>
          <a:lstStyle/>
          <a:p>
            <a:endParaRPr lang="zh-TW" altLang="en-US"/>
          </a:p>
        </p:txBody>
      </p:sp>
      <p:sp>
        <p:nvSpPr>
          <p:cNvPr id="4" name="日期版面配置區 3"/>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5" name="頁尾版面配置區 4"/>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6" name="投影片編號版面配置區 5"/>
          <p:cNvSpPr>
            <a:spLocks noGrp="1"/>
          </p:cNvSpPr>
          <p:nvPr>
            <p:ph type="sldNum" sz="quarter" idx="12"/>
          </p:nvPr>
        </p:nvSpPr>
        <p:spPr>
          <a:xfrm>
            <a:off x="6553200" y="6248400"/>
            <a:ext cx="1905000" cy="457200"/>
          </a:xfrm>
        </p:spPr>
        <p:txBody>
          <a:bodyPr/>
          <a:lstStyle>
            <a:lvl1pPr>
              <a:defRPr/>
            </a:lvl1pPr>
          </a:lstStyle>
          <a:p>
            <a:fld id="{8B29A60C-1272-4031-ADED-24CB456AEC0A}" type="slidenum">
              <a:rPr lang="en-US" altLang="zh-TW"/>
              <a:pPr/>
              <a:t>‹#›</a:t>
            </a:fld>
            <a:endParaRPr lang="en-US" altLang="zh-TW"/>
          </a:p>
        </p:txBody>
      </p:sp>
    </p:spTree>
    <p:extLst>
      <p:ext uri="{BB962C8B-B14F-4D97-AF65-F5344CB8AC3E}">
        <p14:creationId xmlns:p14="http://schemas.microsoft.com/office/powerpoint/2010/main" val="2550459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標題，四項物件">
    <p:spTree>
      <p:nvGrpSpPr>
        <p:cNvPr id="1" name=""/>
        <p:cNvGrpSpPr/>
        <p:nvPr/>
      </p:nvGrpSpPr>
      <p:grpSpPr>
        <a:xfrm>
          <a:off x="0" y="0"/>
          <a:ext cx="0" cy="0"/>
          <a:chOff x="0" y="0"/>
          <a:chExt cx="0" cy="0"/>
        </a:xfrm>
      </p:grpSpPr>
      <p:sp>
        <p:nvSpPr>
          <p:cNvPr id="2" name="標題 1"/>
          <p:cNvSpPr>
            <a:spLocks noGrp="1"/>
          </p:cNvSpPr>
          <p:nvPr>
            <p:ph type="title" sz="quarter"/>
          </p:nvPr>
        </p:nvSpPr>
        <p:spPr>
          <a:xfrm>
            <a:off x="685800" y="609600"/>
            <a:ext cx="7772400" cy="1143000"/>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685800" y="19812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9812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685800" y="41148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內容版面配置區 5"/>
          <p:cNvSpPr>
            <a:spLocks noGrp="1"/>
          </p:cNvSpPr>
          <p:nvPr>
            <p:ph sz="quarter" idx="4"/>
          </p:nvPr>
        </p:nvSpPr>
        <p:spPr>
          <a:xfrm>
            <a:off x="4648200" y="41148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8" name="頁尾版面配置區 7"/>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9" name="投影片編號版面配置區 8"/>
          <p:cNvSpPr>
            <a:spLocks noGrp="1"/>
          </p:cNvSpPr>
          <p:nvPr>
            <p:ph type="sldNum" sz="quarter" idx="12"/>
          </p:nvPr>
        </p:nvSpPr>
        <p:spPr>
          <a:xfrm>
            <a:off x="6553200" y="6248400"/>
            <a:ext cx="1905000" cy="457200"/>
          </a:xfrm>
        </p:spPr>
        <p:txBody>
          <a:bodyPr/>
          <a:lstStyle>
            <a:lvl1pPr>
              <a:defRPr/>
            </a:lvl1pPr>
          </a:lstStyle>
          <a:p>
            <a:fld id="{E7E959EC-4C1F-4EC5-9917-7E7F9A8833C3}" type="slidenum">
              <a:rPr lang="en-US" altLang="zh-TW"/>
              <a:pPr/>
              <a:t>‹#›</a:t>
            </a:fld>
            <a:endParaRPr lang="en-US" altLang="zh-TW"/>
          </a:p>
        </p:txBody>
      </p:sp>
    </p:spTree>
    <p:extLst>
      <p:ext uri="{BB962C8B-B14F-4D97-AF65-F5344CB8AC3E}">
        <p14:creationId xmlns:p14="http://schemas.microsoft.com/office/powerpoint/2010/main" val="601461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9812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41148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日期版面配置區 5"/>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7" name="頁尾版面配置區 6"/>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8" name="投影片編號版面配置區 7"/>
          <p:cNvSpPr>
            <a:spLocks noGrp="1"/>
          </p:cNvSpPr>
          <p:nvPr>
            <p:ph type="sldNum" sz="quarter" idx="12"/>
          </p:nvPr>
        </p:nvSpPr>
        <p:spPr>
          <a:xfrm>
            <a:off x="6553200" y="6248400"/>
            <a:ext cx="1905000" cy="457200"/>
          </a:xfrm>
        </p:spPr>
        <p:txBody>
          <a:bodyPr/>
          <a:lstStyle>
            <a:lvl1pPr>
              <a:defRPr/>
            </a:lvl1pPr>
          </a:lstStyle>
          <a:p>
            <a:fld id="{C0B0A82E-A913-4D7D-9024-FA8ACD0C4F0C}" type="slidenum">
              <a:rPr lang="en-US" altLang="zh-TW"/>
              <a:pPr/>
              <a:t>‹#›</a:t>
            </a:fld>
            <a:endParaRPr lang="en-US" altLang="zh-TW"/>
          </a:p>
        </p:txBody>
      </p:sp>
    </p:spTree>
    <p:extLst>
      <p:ext uri="{BB962C8B-B14F-4D97-AF65-F5344CB8AC3E}">
        <p14:creationId xmlns:p14="http://schemas.microsoft.com/office/powerpoint/2010/main" val="2297692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685800" y="1981200"/>
            <a:ext cx="7772400" cy="4114800"/>
          </a:xfrm>
        </p:spPr>
        <p:txBody>
          <a:bodyPr/>
          <a:lstStyle/>
          <a:p>
            <a:endParaRPr lang="zh-TW" altLang="en-US"/>
          </a:p>
        </p:txBody>
      </p:sp>
      <p:sp>
        <p:nvSpPr>
          <p:cNvPr id="4" name="日期版面配置區 3"/>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5" name="頁尾版面配置區 4"/>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6" name="投影片編號版面配置區 5"/>
          <p:cNvSpPr>
            <a:spLocks noGrp="1"/>
          </p:cNvSpPr>
          <p:nvPr>
            <p:ph type="sldNum" sz="quarter" idx="12"/>
          </p:nvPr>
        </p:nvSpPr>
        <p:spPr>
          <a:xfrm>
            <a:off x="6553200" y="6248400"/>
            <a:ext cx="1905000" cy="457200"/>
          </a:xfrm>
        </p:spPr>
        <p:txBody>
          <a:bodyPr/>
          <a:lstStyle>
            <a:lvl1pPr>
              <a:defRPr/>
            </a:lvl1pPr>
          </a:lstStyle>
          <a:p>
            <a:fld id="{F96B47D7-F456-4AA1-9E73-B662CFB1829F}" type="slidenum">
              <a:rPr lang="en-US" altLang="zh-TW"/>
              <a:pPr/>
              <a:t>‹#›</a:t>
            </a:fld>
            <a:endParaRPr lang="en-US" altLang="zh-TW"/>
          </a:p>
        </p:txBody>
      </p:sp>
    </p:spTree>
    <p:extLst>
      <p:ext uri="{BB962C8B-B14F-4D97-AF65-F5344CB8AC3E}">
        <p14:creationId xmlns:p14="http://schemas.microsoft.com/office/powerpoint/2010/main" val="1136504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8400"/>
            <a:ext cx="1905000" cy="457200"/>
          </a:xfrm>
        </p:spPr>
        <p:txBody>
          <a:bodyPr/>
          <a:lstStyle>
            <a:lvl1pPr>
              <a:defRPr/>
            </a:lvl1pPr>
          </a:lstStyle>
          <a:p>
            <a:fld id="{3B1ED252-539D-4D47-90D1-4CA44EC72A74}" type="slidenum">
              <a:rPr lang="en-US" altLang="zh-TW"/>
              <a:pPr/>
              <a:t>‹#›</a:t>
            </a:fld>
            <a:endParaRPr lang="en-US" altLang="zh-TW"/>
          </a:p>
        </p:txBody>
      </p:sp>
    </p:spTree>
    <p:extLst>
      <p:ext uri="{BB962C8B-B14F-4D97-AF65-F5344CB8AC3E}">
        <p14:creationId xmlns:p14="http://schemas.microsoft.com/office/powerpoint/2010/main" val="2582327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Tx" preserve="1">
  <p:cSld name="標題，兩項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685800" y="19812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685800" y="41148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half" idx="3"/>
          </p:nvPr>
        </p:nvSpPr>
        <p:spPr>
          <a:xfrm>
            <a:off x="46482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日期版面配置區 5"/>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7" name="頁尾版面配置區 6"/>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8" name="投影片編號版面配置區 7"/>
          <p:cNvSpPr>
            <a:spLocks noGrp="1"/>
          </p:cNvSpPr>
          <p:nvPr>
            <p:ph type="sldNum" sz="quarter" idx="12"/>
          </p:nvPr>
        </p:nvSpPr>
        <p:spPr>
          <a:xfrm>
            <a:off x="6553200" y="6248400"/>
            <a:ext cx="1905000" cy="457200"/>
          </a:xfrm>
        </p:spPr>
        <p:txBody>
          <a:bodyPr/>
          <a:lstStyle>
            <a:lvl1pPr>
              <a:defRPr/>
            </a:lvl1pPr>
          </a:lstStyle>
          <a:p>
            <a:fld id="{76A31E2C-D9E5-45AD-A9E6-3E693CFB39CD}" type="slidenum">
              <a:rPr lang="en-US" altLang="zh-TW"/>
              <a:pPr/>
              <a:t>‹#›</a:t>
            </a:fld>
            <a:endParaRPr lang="en-US" altLang="zh-TW"/>
          </a:p>
        </p:txBody>
      </p:sp>
    </p:spTree>
    <p:extLst>
      <p:ext uri="{BB962C8B-B14F-4D97-AF65-F5344CB8AC3E}">
        <p14:creationId xmlns:p14="http://schemas.microsoft.com/office/powerpoint/2010/main" val="196586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17BEED21-B741-481A-97D8-12407E3B65B5}" type="slidenum">
              <a:rPr lang="en-US" altLang="zh-TW"/>
              <a:pPr/>
              <a:t>‹#›</a:t>
            </a:fld>
            <a:endParaRPr lang="en-US" altLang="zh-TW"/>
          </a:p>
        </p:txBody>
      </p:sp>
    </p:spTree>
    <p:extLst>
      <p:ext uri="{BB962C8B-B14F-4D97-AF65-F5344CB8AC3E}">
        <p14:creationId xmlns:p14="http://schemas.microsoft.com/office/powerpoint/2010/main" val="266296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237E5BC-95B2-4CB1-B761-09C59E25FED9}" type="slidenum">
              <a:rPr lang="en-US" altLang="zh-TW"/>
              <a:pPr/>
              <a:t>‹#›</a:t>
            </a:fld>
            <a:endParaRPr lang="en-US" altLang="zh-TW"/>
          </a:p>
        </p:txBody>
      </p:sp>
    </p:spTree>
    <p:extLst>
      <p:ext uri="{BB962C8B-B14F-4D97-AF65-F5344CB8AC3E}">
        <p14:creationId xmlns:p14="http://schemas.microsoft.com/office/powerpoint/2010/main" val="381986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C3FDB334-DDD3-49D7-8270-203DC56717B4}" type="slidenum">
              <a:rPr lang="en-US" altLang="zh-TW"/>
              <a:pPr/>
              <a:t>‹#›</a:t>
            </a:fld>
            <a:endParaRPr lang="en-US" altLang="zh-TW"/>
          </a:p>
        </p:txBody>
      </p:sp>
    </p:spTree>
    <p:extLst>
      <p:ext uri="{BB962C8B-B14F-4D97-AF65-F5344CB8AC3E}">
        <p14:creationId xmlns:p14="http://schemas.microsoft.com/office/powerpoint/2010/main" val="376329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A5C49D84-AC35-43B1-9DBC-6D862540AB32}" type="slidenum">
              <a:rPr lang="en-US" altLang="zh-TW"/>
              <a:pPr/>
              <a:t>‹#›</a:t>
            </a:fld>
            <a:endParaRPr lang="en-US" altLang="zh-TW"/>
          </a:p>
        </p:txBody>
      </p:sp>
    </p:spTree>
    <p:extLst>
      <p:ext uri="{BB962C8B-B14F-4D97-AF65-F5344CB8AC3E}">
        <p14:creationId xmlns:p14="http://schemas.microsoft.com/office/powerpoint/2010/main" val="290635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EAAB9550-AD8A-4F0C-900E-BB7A7AC8267A}" type="slidenum">
              <a:rPr lang="en-US" altLang="zh-TW"/>
              <a:pPr/>
              <a:t>‹#›</a:t>
            </a:fld>
            <a:endParaRPr lang="en-US" altLang="zh-TW"/>
          </a:p>
        </p:txBody>
      </p:sp>
    </p:spTree>
    <p:extLst>
      <p:ext uri="{BB962C8B-B14F-4D97-AF65-F5344CB8AC3E}">
        <p14:creationId xmlns:p14="http://schemas.microsoft.com/office/powerpoint/2010/main" val="270816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BBEE34D2-FC7D-4459-9A63-ABB6F0BD54B7}" type="slidenum">
              <a:rPr lang="en-US" altLang="zh-TW"/>
              <a:pPr/>
              <a:t>‹#›</a:t>
            </a:fld>
            <a:endParaRPr lang="en-US" altLang="zh-TW"/>
          </a:p>
        </p:txBody>
      </p:sp>
    </p:spTree>
    <p:extLst>
      <p:ext uri="{BB962C8B-B14F-4D97-AF65-F5344CB8AC3E}">
        <p14:creationId xmlns:p14="http://schemas.microsoft.com/office/powerpoint/2010/main" val="5830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30AE0ABD-7D9E-44E7-99A8-A9C204D9AE34}" type="slidenum">
              <a:rPr lang="en-US" altLang="zh-TW"/>
              <a:pPr/>
              <a:t>‹#›</a:t>
            </a:fld>
            <a:endParaRPr lang="en-US" altLang="zh-TW"/>
          </a:p>
        </p:txBody>
      </p:sp>
    </p:spTree>
    <p:extLst>
      <p:ext uri="{BB962C8B-B14F-4D97-AF65-F5344CB8AC3E}">
        <p14:creationId xmlns:p14="http://schemas.microsoft.com/office/powerpoint/2010/main" val="402313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6A11DF04-2252-4FE4-A125-6DB0ADE20877}" type="slidenum">
              <a:rPr lang="en-US" altLang="zh-TW"/>
              <a:pPr/>
              <a:t>‹#›</a:t>
            </a:fld>
            <a:endParaRPr lang="en-US" altLang="zh-TW"/>
          </a:p>
        </p:txBody>
      </p:sp>
    </p:spTree>
    <p:extLst>
      <p:ext uri="{BB962C8B-B14F-4D97-AF65-F5344CB8AC3E}">
        <p14:creationId xmlns:p14="http://schemas.microsoft.com/office/powerpoint/2010/main" val="321700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ea typeface="新細明體" pitchFamily="18" charset="-120"/>
              </a:defRPr>
            </a:lvl1pPr>
          </a:lstStyle>
          <a:p>
            <a:endParaRPr lang="en-US" altLang="zh-TW"/>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ea typeface="新細明體" pitchFamily="18" charset="-120"/>
              </a:defRPr>
            </a:lvl1pPr>
          </a:lstStyle>
          <a:p>
            <a:endParaRPr lang="en-US" altLang="zh-TW"/>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ea typeface="新細明體" pitchFamily="18" charset="-120"/>
              </a:defRPr>
            </a:lvl1pPr>
          </a:lstStyle>
          <a:p>
            <a:fld id="{F167C04F-CA28-49E5-A6F6-3472F2EA0FFA}"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itchFamily="18" charset="0"/>
        </a:defRPr>
      </a:lvl2pPr>
      <a:lvl3pPr algn="ctr" rtl="0" fontAlgn="base">
        <a:spcBef>
          <a:spcPct val="0"/>
        </a:spcBef>
        <a:spcAft>
          <a:spcPct val="0"/>
        </a:spcAft>
        <a:defRPr sz="4400">
          <a:solidFill>
            <a:schemeClr val="tx2"/>
          </a:solidFill>
          <a:latin typeface="Times" pitchFamily="18" charset="0"/>
        </a:defRPr>
      </a:lvl3pPr>
      <a:lvl4pPr algn="ctr" rtl="0" fontAlgn="base">
        <a:spcBef>
          <a:spcPct val="0"/>
        </a:spcBef>
        <a:spcAft>
          <a:spcPct val="0"/>
        </a:spcAft>
        <a:defRPr sz="4400">
          <a:solidFill>
            <a:schemeClr val="tx2"/>
          </a:solidFill>
          <a:latin typeface="Times" pitchFamily="18" charset="0"/>
        </a:defRPr>
      </a:lvl4pPr>
      <a:lvl5pPr algn="ctr" rtl="0" fontAlgn="base">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pyt20@cam.ac.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7679"/>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2051" name="Text Box 3"/>
          <p:cNvSpPr txBox="1">
            <a:spLocks noChangeArrowheads="1"/>
          </p:cNvSpPr>
          <p:nvPr/>
        </p:nvSpPr>
        <p:spPr bwMode="auto">
          <a:xfrm>
            <a:off x="1219200" y="2209800"/>
            <a:ext cx="647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GB">
              <a:latin typeface="Times" pitchFamily="18" charset="0"/>
            </a:endParaRPr>
          </a:p>
        </p:txBody>
      </p:sp>
      <p:sp>
        <p:nvSpPr>
          <p:cNvPr id="2052" name="Text Box 4"/>
          <p:cNvSpPr txBox="1">
            <a:spLocks noChangeArrowheads="1"/>
          </p:cNvSpPr>
          <p:nvPr/>
        </p:nvSpPr>
        <p:spPr bwMode="auto">
          <a:xfrm>
            <a:off x="914400" y="2159000"/>
            <a:ext cx="68373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a:spcBef>
                <a:spcPct val="50000"/>
              </a:spcBef>
            </a:pPr>
            <a:r>
              <a:rPr lang="en-US" altLang="zh-TW" sz="2200" b="1" dirty="0" smtClean="0">
                <a:solidFill>
                  <a:schemeClr val="bg1"/>
                </a:solidFill>
                <a:ea typeface="新細明體" pitchFamily="18" charset="-120"/>
              </a:rPr>
              <a:t>The changing household structure of tenants in new affordable housing in the English housing association sector, 1990–2011</a:t>
            </a:r>
          </a:p>
          <a:p>
            <a:pPr algn="l">
              <a:spcBef>
                <a:spcPct val="50000"/>
              </a:spcBef>
            </a:pPr>
            <a:endParaRPr lang="en-US" altLang="zh-TW" sz="2200" b="1" dirty="0">
              <a:solidFill>
                <a:schemeClr val="bg1"/>
              </a:solidFill>
              <a:ea typeface="新細明體" pitchFamily="18" charset="-120"/>
            </a:endParaRPr>
          </a:p>
          <a:p>
            <a:pPr algn="l">
              <a:spcBef>
                <a:spcPct val="50000"/>
              </a:spcBef>
            </a:pPr>
            <a:r>
              <a:rPr lang="en-US" sz="1200" b="1" dirty="0" smtClean="0">
                <a:solidFill>
                  <a:schemeClr val="bg1"/>
                </a:solidFill>
              </a:rPr>
              <a:t>Housing Studies Association Conference 2012 :  How is the Housing System Coping?</a:t>
            </a:r>
            <a:endParaRPr lang="en-GB" sz="1200" b="1" dirty="0" smtClean="0">
              <a:solidFill>
                <a:schemeClr val="bg1"/>
              </a:solidFill>
            </a:endParaRPr>
          </a:p>
          <a:p>
            <a:pPr algn="l">
              <a:spcBef>
                <a:spcPct val="50000"/>
              </a:spcBef>
            </a:pPr>
            <a:r>
              <a:rPr lang="en-GB" sz="1200" b="1" dirty="0" smtClean="0">
                <a:solidFill>
                  <a:schemeClr val="bg1"/>
                </a:solidFill>
              </a:rPr>
              <a:t>19</a:t>
            </a:r>
            <a:r>
              <a:rPr lang="en-GB" sz="1200" b="1" baseline="30000" dirty="0" smtClean="0">
                <a:solidFill>
                  <a:schemeClr val="bg1"/>
                </a:solidFill>
              </a:rPr>
              <a:t>th</a:t>
            </a:r>
            <a:r>
              <a:rPr lang="en-GB" sz="1200" b="1" dirty="0" smtClean="0">
                <a:solidFill>
                  <a:schemeClr val="bg1"/>
                </a:solidFill>
              </a:rPr>
              <a:t> April 2012, University of York</a:t>
            </a:r>
            <a:endParaRPr lang="en-GB" sz="1200" b="1" dirty="0">
              <a:solidFill>
                <a:schemeClr val="bg1"/>
              </a:solidFill>
            </a:endParaRPr>
          </a:p>
          <a:p>
            <a:pPr algn="l">
              <a:spcBef>
                <a:spcPct val="50000"/>
              </a:spcBef>
            </a:pPr>
            <a:r>
              <a:rPr lang="en-GB" sz="1200" b="1" dirty="0">
                <a:solidFill>
                  <a:schemeClr val="bg1"/>
                </a:solidFill>
              </a:rPr>
              <a:t>Connie P.Y. </a:t>
            </a:r>
            <a:r>
              <a:rPr lang="en-GB" sz="1200" b="1" dirty="0" smtClean="0">
                <a:solidFill>
                  <a:schemeClr val="bg1"/>
                </a:solidFill>
              </a:rPr>
              <a:t>Tang </a:t>
            </a:r>
            <a:endParaRPr lang="en-US" altLang="zh-TW" sz="1200" b="1" dirty="0">
              <a:solidFill>
                <a:schemeClr val="bg1"/>
              </a:solidFill>
              <a:ea typeface="新細明體" pitchFamily="18" charset="-120"/>
            </a:endParaRPr>
          </a:p>
        </p:txBody>
      </p:sp>
      <p:pic>
        <p:nvPicPr>
          <p:cNvPr id="68610" name="Picture 2" descr="D:\CCHPR\Projects\50 Anniversary Logo Dep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4241" y="5950754"/>
            <a:ext cx="2326453" cy="853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251520" y="0"/>
            <a:ext cx="8892480" cy="864096"/>
          </a:xfrm>
        </p:spPr>
        <p:txBody>
          <a:bodyPr/>
          <a:lstStyle/>
          <a:p>
            <a:pPr algn="l"/>
            <a:r>
              <a:rPr lang="en-US" sz="2200" b="1" dirty="0" smtClean="0">
                <a:latin typeface="Arial" charset="0"/>
              </a:rPr>
              <a:t>Route to new lets and new built units – previous tenure</a:t>
            </a:r>
            <a:endParaRPr lang="en-GB" sz="2200" b="1" dirty="0">
              <a:latin typeface="Arial" charset="0"/>
            </a:endParaRPr>
          </a:p>
        </p:txBody>
      </p:sp>
      <p:sp>
        <p:nvSpPr>
          <p:cNvPr id="7" name="Rectangle 6"/>
          <p:cNvSpPr/>
          <p:nvPr/>
        </p:nvSpPr>
        <p:spPr>
          <a:xfrm>
            <a:off x="395536" y="5445224"/>
            <a:ext cx="3576620" cy="261610"/>
          </a:xfrm>
          <a:prstGeom prst="rect">
            <a:avLst/>
          </a:prstGeom>
        </p:spPr>
        <p:txBody>
          <a:bodyPr wrap="none">
            <a:spAutoFit/>
          </a:bodyPr>
          <a:lstStyle/>
          <a:p>
            <a:r>
              <a:rPr lang="en-GB" sz="1100" i="1" dirty="0" smtClean="0"/>
              <a:t>Source:  </a:t>
            </a:r>
            <a:r>
              <a:rPr lang="en-GB" sz="1100" dirty="0" smtClean="0"/>
              <a:t>HA CORE general needs 1989/90–2010/11.</a:t>
            </a:r>
            <a:endParaRPr lang="en-GB" sz="1100" dirty="0"/>
          </a:p>
        </p:txBody>
      </p:sp>
      <p:sp>
        <p:nvSpPr>
          <p:cNvPr id="8" name="Rectangle 7"/>
          <p:cNvSpPr/>
          <p:nvPr/>
        </p:nvSpPr>
        <p:spPr>
          <a:xfrm>
            <a:off x="395536" y="5733256"/>
            <a:ext cx="8136904" cy="769441"/>
          </a:xfrm>
          <a:prstGeom prst="rect">
            <a:avLst/>
          </a:prstGeom>
        </p:spPr>
        <p:txBody>
          <a:bodyPr wrap="square">
            <a:spAutoFit/>
          </a:bodyPr>
          <a:lstStyle/>
          <a:p>
            <a:pPr marL="342900" lvl="0" indent="-342900" algn="l" eaLnBrk="1" hangingPunct="1">
              <a:spcBef>
                <a:spcPct val="20000"/>
              </a:spcBef>
              <a:buFontTx/>
              <a:buChar char="•"/>
            </a:pPr>
            <a:r>
              <a:rPr lang="en-GB" sz="2200" dirty="0" smtClean="0"/>
              <a:t>Proportion of households in new let &amp; new built units who were previously social tenants &gt; existing units</a:t>
            </a:r>
            <a:endParaRPr lang="en-GB" sz="2200" dirty="0" smtClean="0">
              <a:sym typeface="Wingdings"/>
            </a:endParaRPr>
          </a:p>
        </p:txBody>
      </p:sp>
      <p:pic>
        <p:nvPicPr>
          <p:cNvPr id="3074" name="Picture 2"/>
          <p:cNvPicPr>
            <a:picLocks noGrp="1" noChangeAspect="1" noChangeArrowheads="1"/>
          </p:cNvPicPr>
          <p:nvPr>
            <p:ph idx="1"/>
          </p:nvPr>
        </p:nvPicPr>
        <p:blipFill>
          <a:blip r:embed="rId3" cstate="print"/>
          <a:srcRect/>
          <a:stretch>
            <a:fillRect/>
          </a:stretch>
        </p:blipFill>
        <p:spPr bwMode="auto">
          <a:xfrm>
            <a:off x="323528" y="692696"/>
            <a:ext cx="8352928" cy="4752528"/>
          </a:xfrm>
          <a:prstGeom prst="rect">
            <a:avLst/>
          </a:prstGeom>
          <a:noFill/>
          <a:ln w="9525">
            <a:noFill/>
            <a:miter lim="800000"/>
            <a:headEnd/>
            <a:tailEnd/>
          </a:ln>
          <a:effectLst/>
        </p:spPr>
      </p:pic>
    </p:spTree>
    <p:extLst>
      <p:ext uri="{BB962C8B-B14F-4D97-AF65-F5344CB8AC3E}">
        <p14:creationId xmlns:p14="http://schemas.microsoft.com/office/powerpoint/2010/main" val="876284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251520" y="0"/>
            <a:ext cx="8892480" cy="864096"/>
          </a:xfrm>
        </p:spPr>
        <p:txBody>
          <a:bodyPr/>
          <a:lstStyle/>
          <a:p>
            <a:pPr algn="l"/>
            <a:r>
              <a:rPr lang="en-US" sz="2200" b="1" dirty="0" smtClean="0">
                <a:latin typeface="Arial" charset="0"/>
              </a:rPr>
              <a:t>Households in new lets and new built units – household type</a:t>
            </a:r>
            <a:endParaRPr lang="en-GB" sz="2200" b="1" dirty="0">
              <a:latin typeface="Arial" charset="0"/>
            </a:endParaRPr>
          </a:p>
        </p:txBody>
      </p:sp>
      <p:sp>
        <p:nvSpPr>
          <p:cNvPr id="7" name="Rectangle 6"/>
          <p:cNvSpPr/>
          <p:nvPr/>
        </p:nvSpPr>
        <p:spPr>
          <a:xfrm>
            <a:off x="472480" y="4293096"/>
            <a:ext cx="3499676" cy="261610"/>
          </a:xfrm>
          <a:prstGeom prst="rect">
            <a:avLst/>
          </a:prstGeom>
        </p:spPr>
        <p:txBody>
          <a:bodyPr wrap="none">
            <a:spAutoFit/>
          </a:bodyPr>
          <a:lstStyle/>
          <a:p>
            <a:r>
              <a:rPr lang="en-GB" sz="1100" i="1" dirty="0" smtClean="0"/>
              <a:t>Source:  </a:t>
            </a:r>
            <a:r>
              <a:rPr lang="en-GB" sz="1100" dirty="0" smtClean="0"/>
              <a:t>HA CORE general needs 1990/91–2010/11.</a:t>
            </a:r>
            <a:endParaRPr lang="en-GB" sz="1100" dirty="0"/>
          </a:p>
        </p:txBody>
      </p:sp>
      <p:graphicFrame>
        <p:nvGraphicFramePr>
          <p:cNvPr id="2" name="內容版面配置區 1"/>
          <p:cNvGraphicFramePr>
            <a:graphicFrameLocks noGrp="1"/>
          </p:cNvGraphicFramePr>
          <p:nvPr>
            <p:ph idx="1"/>
            <p:extLst>
              <p:ext uri="{D42A27DB-BD31-4B8C-83A1-F6EECF244321}">
                <p14:modId xmlns:p14="http://schemas.microsoft.com/office/powerpoint/2010/main" val="3015174573"/>
              </p:ext>
            </p:extLst>
          </p:nvPr>
        </p:nvGraphicFramePr>
        <p:xfrm>
          <a:off x="395536" y="836712"/>
          <a:ext cx="8136904" cy="3312370"/>
        </p:xfrm>
        <a:graphic>
          <a:graphicData uri="http://schemas.openxmlformats.org/drawingml/2006/table">
            <a:tbl>
              <a:tblPr/>
              <a:tblGrid>
                <a:gridCol w="2298065"/>
                <a:gridCol w="824879"/>
                <a:gridCol w="1002792"/>
                <a:gridCol w="1002792"/>
                <a:gridCol w="1002792"/>
                <a:gridCol w="1002792"/>
                <a:gridCol w="1002792"/>
              </a:tblGrid>
              <a:tr h="331237">
                <a:tc rowSpan="2">
                  <a:txBody>
                    <a:bodyPr/>
                    <a:lstStyle/>
                    <a:p>
                      <a:pPr algn="l" fontAlgn="b"/>
                      <a:r>
                        <a:rPr lang="zh-TW" altLang="en-US" sz="1600" b="0"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600" b="1" i="0" u="none" strike="noStrike" dirty="0">
                          <a:solidFill>
                            <a:srgbClr val="000000"/>
                          </a:solidFill>
                          <a:effectLst/>
                          <a:latin typeface="Arial"/>
                        </a:rPr>
                        <a:t>New let and new built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fontAlgn="b"/>
                      <a:r>
                        <a:rPr lang="en-GB" sz="1600" b="1" i="0" u="none" strike="noStrike">
                          <a:solidFill>
                            <a:srgbClr val="000000"/>
                          </a:solidFill>
                          <a:effectLst/>
                          <a:latin typeface="Arial"/>
                        </a:rPr>
                        <a:t>Relet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r>
              <a:tr h="331237">
                <a:tc vMerge="1">
                  <a:txBody>
                    <a:bodyPr/>
                    <a:lstStyle/>
                    <a:p>
                      <a:endParaRPr lang="zh-TW" altLang="en-US"/>
                    </a:p>
                  </a:txBody>
                  <a:tcPr/>
                </a:tc>
                <a:tc>
                  <a:txBody>
                    <a:bodyPr/>
                    <a:lstStyle/>
                    <a:p>
                      <a:pPr algn="ctr" fontAlgn="b"/>
                      <a:r>
                        <a:rPr lang="en-US" altLang="zh-TW" sz="1600" b="1" i="0" u="none" strike="noStrike" dirty="0">
                          <a:solidFill>
                            <a:srgbClr val="000000"/>
                          </a:solidFill>
                          <a:effectLst/>
                          <a:latin typeface="Arial"/>
                        </a:rPr>
                        <a:t>1990/91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600" b="1" i="0" u="none" strike="noStrike" dirty="0">
                          <a:solidFill>
                            <a:srgbClr val="000000"/>
                          </a:solidFill>
                          <a:effectLst/>
                          <a:latin typeface="Arial"/>
                        </a:rPr>
                        <a:t>2000/01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600" b="1" i="0" u="none" strike="noStrike" dirty="0">
                          <a:solidFill>
                            <a:srgbClr val="000000"/>
                          </a:solidFill>
                          <a:effectLst/>
                          <a:latin typeface="Arial"/>
                        </a:rPr>
                        <a:t>2010/11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600" b="1" i="0" u="none" strike="noStrike" dirty="0">
                          <a:solidFill>
                            <a:srgbClr val="000000"/>
                          </a:solidFill>
                          <a:effectLst/>
                          <a:latin typeface="Arial"/>
                        </a:rPr>
                        <a:t>1990/91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600" b="1" i="0" u="none" strike="noStrike" dirty="0">
                          <a:solidFill>
                            <a:srgbClr val="000000"/>
                          </a:solidFill>
                          <a:effectLst/>
                          <a:latin typeface="Arial"/>
                        </a:rPr>
                        <a:t>2000/01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600" b="1" i="0" u="none" strike="noStrike" dirty="0">
                          <a:solidFill>
                            <a:srgbClr val="000000"/>
                          </a:solidFill>
                          <a:effectLst/>
                          <a:latin typeface="Arial"/>
                        </a:rPr>
                        <a:t>2010/11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37">
                <a:tc>
                  <a:txBody>
                    <a:bodyPr/>
                    <a:lstStyle/>
                    <a:p>
                      <a:pPr algn="l" fontAlgn="b"/>
                      <a:r>
                        <a:rPr lang="en-GB" sz="1600" b="0" i="0" u="none" strike="noStrike">
                          <a:solidFill>
                            <a:srgbClr val="000000"/>
                          </a:solidFill>
                          <a:effectLst/>
                          <a:latin typeface="Arial"/>
                        </a:rPr>
                        <a:t>1 elder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37">
                <a:tc>
                  <a:txBody>
                    <a:bodyPr/>
                    <a:lstStyle/>
                    <a:p>
                      <a:pPr algn="l" fontAlgn="b"/>
                      <a:r>
                        <a:rPr lang="en-GB" sz="1600" b="0" i="0" u="none" strike="noStrike">
                          <a:solidFill>
                            <a:srgbClr val="000000"/>
                          </a:solidFill>
                          <a:effectLst/>
                          <a:latin typeface="Arial"/>
                        </a:rPr>
                        <a:t>2 elders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37">
                <a:tc>
                  <a:txBody>
                    <a:bodyPr/>
                    <a:lstStyle/>
                    <a:p>
                      <a:pPr algn="l" fontAlgn="b"/>
                      <a:r>
                        <a:rPr lang="en-GB" sz="1600" b="0" i="0" u="none" strike="noStrike">
                          <a:solidFill>
                            <a:srgbClr val="000000"/>
                          </a:solidFill>
                          <a:effectLst/>
                          <a:latin typeface="Arial"/>
                        </a:rPr>
                        <a:t>1 adult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FF0000"/>
                          </a:solidFill>
                          <a:effectLst/>
                          <a:latin typeface="Arial"/>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FF0000"/>
                          </a:solidFill>
                          <a:effectLst/>
                          <a:latin typeface="Arial"/>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FF0000"/>
                          </a:solidFill>
                          <a:effectLst/>
                          <a:latin typeface="Arial"/>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37">
                <a:tc>
                  <a:txBody>
                    <a:bodyPr/>
                    <a:lstStyle/>
                    <a:p>
                      <a:pPr algn="l" fontAlgn="b"/>
                      <a:r>
                        <a:rPr lang="en-GB" sz="1600" b="0" i="0" u="none" strike="noStrike" dirty="0">
                          <a:solidFill>
                            <a:srgbClr val="000000"/>
                          </a:solidFill>
                          <a:effectLst/>
                          <a:latin typeface="Arial"/>
                        </a:rPr>
                        <a:t>2 adults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37">
                <a:tc>
                  <a:txBody>
                    <a:bodyPr/>
                    <a:lstStyle/>
                    <a:p>
                      <a:pPr algn="l" fontAlgn="b"/>
                      <a:r>
                        <a:rPr lang="en-GB" sz="1600" b="0" i="0" u="none" strike="noStrike">
                          <a:solidFill>
                            <a:srgbClr val="000000"/>
                          </a:solidFill>
                          <a:effectLst/>
                          <a:latin typeface="Arial"/>
                        </a:rPr>
                        <a:t>1 adult + 1+ children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FF0000"/>
                          </a:solidFill>
                          <a:effectLst/>
                          <a:latin typeface="Arial"/>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FF0000"/>
                          </a:solidFill>
                          <a:effectLst/>
                          <a:latin typeface="Arial"/>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37">
                <a:tc>
                  <a:txBody>
                    <a:bodyPr/>
                    <a:lstStyle/>
                    <a:p>
                      <a:pPr algn="l" fontAlgn="b"/>
                      <a:r>
                        <a:rPr lang="en-GB" sz="1600" b="0" i="0" u="none" strike="noStrike">
                          <a:solidFill>
                            <a:srgbClr val="000000"/>
                          </a:solidFill>
                          <a:effectLst/>
                          <a:latin typeface="Arial"/>
                        </a:rPr>
                        <a:t>2+ adults + 1+ children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FF0000"/>
                          </a:solidFill>
                          <a:effectLst/>
                          <a:latin typeface="Arial"/>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FF0000"/>
                          </a:solidFill>
                          <a:effectLst/>
                          <a:latin typeface="Arial"/>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37">
                <a:tc>
                  <a:txBody>
                    <a:bodyPr/>
                    <a:lstStyle/>
                    <a:p>
                      <a:pPr algn="l" fontAlgn="b"/>
                      <a:r>
                        <a:rPr lang="en-GB" sz="1600" b="0" i="0" u="none" strike="noStrike">
                          <a:solidFill>
                            <a:srgbClr val="000000"/>
                          </a:solidFill>
                          <a:effectLst/>
                          <a:latin typeface="Arial"/>
                        </a:rPr>
                        <a:t>Other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37">
                <a:tc>
                  <a:txBody>
                    <a:bodyPr/>
                    <a:lstStyle/>
                    <a:p>
                      <a:pPr algn="l" fontAlgn="b"/>
                      <a:r>
                        <a:rPr lang="zh-TW" altLang="en-US" sz="1600" b="0" i="0" u="none" strike="noStrike">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a:solidFill>
                            <a:srgbClr val="000000"/>
                          </a:solidFill>
                          <a:effectLst/>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TW" sz="1600" b="0" i="0" u="none" strike="noStrike" dirty="0">
                          <a:solidFill>
                            <a:srgbClr val="000000"/>
                          </a:solidFill>
                          <a:effectLst/>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395536" y="4653136"/>
            <a:ext cx="8136904" cy="1175706"/>
          </a:xfrm>
          <a:prstGeom prst="rect">
            <a:avLst/>
          </a:prstGeom>
        </p:spPr>
        <p:txBody>
          <a:bodyPr wrap="square">
            <a:spAutoFit/>
          </a:bodyPr>
          <a:lstStyle/>
          <a:p>
            <a:pPr marL="342900" lvl="0" indent="-342900" algn="l" eaLnBrk="1" hangingPunct="1">
              <a:spcBef>
                <a:spcPct val="20000"/>
              </a:spcBef>
              <a:buFontTx/>
              <a:buChar char="•"/>
            </a:pPr>
            <a:r>
              <a:rPr lang="en-GB" sz="2200" dirty="0" smtClean="0"/>
              <a:t>Very high proportions of households in new let &amp; new built units were family with children, in particular single parents</a:t>
            </a:r>
          </a:p>
          <a:p>
            <a:pPr marL="342900" lvl="0" indent="-342900" algn="l" eaLnBrk="1" hangingPunct="1">
              <a:spcBef>
                <a:spcPct val="20000"/>
              </a:spcBef>
              <a:buFontTx/>
              <a:buChar char="•"/>
            </a:pPr>
            <a:r>
              <a:rPr lang="en-GB" sz="2200" dirty="0" smtClean="0">
                <a:sym typeface="Wingdings"/>
              </a:rPr>
              <a:t>Single adults were the dominant household groups in relets</a:t>
            </a:r>
          </a:p>
        </p:txBody>
      </p:sp>
    </p:spTree>
    <p:extLst>
      <p:ext uri="{BB962C8B-B14F-4D97-AF65-F5344CB8AC3E}">
        <p14:creationId xmlns:p14="http://schemas.microsoft.com/office/powerpoint/2010/main" val="876284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251520" y="0"/>
            <a:ext cx="8892480" cy="864096"/>
          </a:xfrm>
        </p:spPr>
        <p:txBody>
          <a:bodyPr/>
          <a:lstStyle/>
          <a:p>
            <a:pPr algn="l"/>
            <a:r>
              <a:rPr lang="en-US" sz="2200" b="1" dirty="0" smtClean="0">
                <a:latin typeface="Arial" charset="0"/>
              </a:rPr>
              <a:t>Summary of findings</a:t>
            </a:r>
            <a:endParaRPr lang="en-GB" sz="2200" b="1" dirty="0">
              <a:latin typeface="Arial"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967634087"/>
              </p:ext>
            </p:extLst>
          </p:nvPr>
        </p:nvGraphicFramePr>
        <p:xfrm>
          <a:off x="323528" y="908720"/>
          <a:ext cx="8352928" cy="3123985"/>
        </p:xfrm>
        <a:graphic>
          <a:graphicData uri="http://schemas.openxmlformats.org/drawingml/2006/table">
            <a:tbl>
              <a:tblPr/>
              <a:tblGrid>
                <a:gridCol w="2321590"/>
                <a:gridCol w="6031338"/>
              </a:tblGrid>
              <a:tr h="360040">
                <a:tc>
                  <a:txBody>
                    <a:bodyPr/>
                    <a:lstStyle/>
                    <a:p>
                      <a:pPr algn="l" fontAlgn="b"/>
                      <a:r>
                        <a:rPr lang="en-GB" sz="2000" b="1" i="0" u="none" strike="noStrike" dirty="0">
                          <a:solidFill>
                            <a:srgbClr val="000000"/>
                          </a:solidFill>
                          <a:effectLst/>
                          <a:latin typeface="Arial"/>
                        </a:rPr>
                        <a:t>Allocation policy</a:t>
                      </a:r>
                    </a:p>
                  </a:txBody>
                  <a:tcPr marL="6915" marR="6915" marT="69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2000" b="1" i="0" u="none" strike="noStrike" dirty="0">
                          <a:solidFill>
                            <a:srgbClr val="000000"/>
                          </a:solidFill>
                          <a:effectLst/>
                          <a:latin typeface="Arial"/>
                        </a:rPr>
                        <a:t>Outcomes</a:t>
                      </a:r>
                    </a:p>
                  </a:txBody>
                  <a:tcPr marL="6915" marR="6915" marT="69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100">
                <a:tc>
                  <a:txBody>
                    <a:bodyPr/>
                    <a:lstStyle/>
                    <a:p>
                      <a:pPr algn="l" fontAlgn="b"/>
                      <a:r>
                        <a:rPr lang="en-GB" sz="2000" b="0" i="0" u="none" strike="noStrike" dirty="0">
                          <a:solidFill>
                            <a:srgbClr val="000000"/>
                          </a:solidFill>
                          <a:effectLst/>
                          <a:latin typeface="Arial"/>
                        </a:rPr>
                        <a:t>Priority to unintentionally homeless</a:t>
                      </a:r>
                    </a:p>
                  </a:txBody>
                  <a:tcPr marL="6915" marR="6915" marT="69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Arial"/>
                        </a:rPr>
                        <a:t>No difference between new let &amp; new built and </a:t>
                      </a:r>
                      <a:r>
                        <a:rPr lang="en-US" sz="2000" b="0" i="0" u="none" strike="noStrike" dirty="0" err="1">
                          <a:solidFill>
                            <a:srgbClr val="000000"/>
                          </a:solidFill>
                          <a:effectLst/>
                          <a:latin typeface="Arial"/>
                        </a:rPr>
                        <a:t>relet</a:t>
                      </a:r>
                      <a:r>
                        <a:rPr lang="en-US" sz="2000" b="0" i="0" u="none" strike="noStrike" dirty="0">
                          <a:solidFill>
                            <a:srgbClr val="000000"/>
                          </a:solidFill>
                          <a:effectLst/>
                          <a:latin typeface="Arial"/>
                        </a:rPr>
                        <a:t>, except London had higher proportions of homeless households</a:t>
                      </a:r>
                    </a:p>
                  </a:txBody>
                  <a:tcPr marL="6915" marR="6915" marT="69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100">
                <a:tc>
                  <a:txBody>
                    <a:bodyPr/>
                    <a:lstStyle/>
                    <a:p>
                      <a:pPr algn="l" fontAlgn="b"/>
                      <a:r>
                        <a:rPr lang="en-GB" sz="2000" b="0" i="0" u="none" strike="noStrike" dirty="0">
                          <a:solidFill>
                            <a:srgbClr val="000000"/>
                          </a:solidFill>
                          <a:effectLst/>
                          <a:latin typeface="Arial"/>
                        </a:rPr>
                        <a:t>Create mixed communities</a:t>
                      </a:r>
                    </a:p>
                  </a:txBody>
                  <a:tcPr marL="6915" marR="6915" marT="69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Arial"/>
                        </a:rPr>
                        <a:t>More working households in new let &amp; new built (except London); more families with children in new let &amp; new built</a:t>
                      </a:r>
                    </a:p>
                  </a:txBody>
                  <a:tcPr marL="6915" marR="6915" marT="69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0100">
                <a:tc>
                  <a:txBody>
                    <a:bodyPr/>
                    <a:lstStyle/>
                    <a:p>
                      <a:pPr algn="l" fontAlgn="b"/>
                      <a:r>
                        <a:rPr lang="en-US" sz="2000" b="0" i="0" u="none" strike="noStrike" dirty="0" err="1" smtClean="0">
                          <a:solidFill>
                            <a:srgbClr val="000000"/>
                          </a:solidFill>
                          <a:effectLst/>
                          <a:latin typeface="Arial"/>
                        </a:rPr>
                        <a:t>Prioritise</a:t>
                      </a:r>
                      <a:r>
                        <a:rPr lang="en-US" sz="2000" b="0" i="0" u="none" strike="noStrike" dirty="0" smtClean="0">
                          <a:solidFill>
                            <a:srgbClr val="000000"/>
                          </a:solidFill>
                          <a:effectLst/>
                          <a:latin typeface="Arial"/>
                        </a:rPr>
                        <a:t> local</a:t>
                      </a:r>
                      <a:r>
                        <a:rPr lang="en-US" sz="2000" b="0" i="0" u="none" strike="noStrike" baseline="0" dirty="0" smtClean="0">
                          <a:solidFill>
                            <a:srgbClr val="000000"/>
                          </a:solidFill>
                          <a:effectLst/>
                          <a:latin typeface="Arial"/>
                        </a:rPr>
                        <a:t> needs and local preference criteria</a:t>
                      </a:r>
                      <a:endParaRPr lang="en-US" sz="2000" b="0" i="0" u="none" strike="noStrike" dirty="0">
                        <a:solidFill>
                          <a:srgbClr val="000000"/>
                        </a:solidFill>
                        <a:effectLst/>
                        <a:latin typeface="Arial"/>
                      </a:endParaRPr>
                    </a:p>
                  </a:txBody>
                  <a:tcPr marL="6915" marR="6915" marT="69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Arial"/>
                        </a:rPr>
                        <a:t>Households who were previously social tenants were more likely allocated to new let &amp; new built units</a:t>
                      </a:r>
                    </a:p>
                  </a:txBody>
                  <a:tcPr marL="6915" marR="6915" marT="691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7"/>
          <p:cNvSpPr/>
          <p:nvPr/>
        </p:nvSpPr>
        <p:spPr>
          <a:xfrm>
            <a:off x="395536" y="4653136"/>
            <a:ext cx="8136904" cy="769441"/>
          </a:xfrm>
          <a:prstGeom prst="rect">
            <a:avLst/>
          </a:prstGeom>
        </p:spPr>
        <p:txBody>
          <a:bodyPr wrap="square">
            <a:spAutoFit/>
          </a:bodyPr>
          <a:lstStyle/>
          <a:p>
            <a:pPr marL="342900" lvl="0" indent="-342900" algn="l" eaLnBrk="1" hangingPunct="1">
              <a:spcBef>
                <a:spcPct val="20000"/>
              </a:spcBef>
              <a:buFontTx/>
              <a:buChar char="•"/>
            </a:pPr>
            <a:r>
              <a:rPr lang="en-GB" sz="2200" dirty="0" smtClean="0"/>
              <a:t>Recall the higher proportion of new let &amp; new built units were houses</a:t>
            </a:r>
            <a:endParaRPr lang="en-GB" sz="2200" dirty="0" smtClean="0">
              <a:sym typeface="Wingdings"/>
            </a:endParaRPr>
          </a:p>
        </p:txBody>
      </p:sp>
      <p:sp>
        <p:nvSpPr>
          <p:cNvPr id="10" name="Rectangle 5"/>
          <p:cNvSpPr txBox="1">
            <a:spLocks noChangeArrowheads="1"/>
          </p:cNvSpPr>
          <p:nvPr/>
        </p:nvSpPr>
        <p:spPr bwMode="auto">
          <a:xfrm>
            <a:off x="251520" y="4077072"/>
            <a:ext cx="8892480"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itchFamily="18" charset="0"/>
              </a:defRPr>
            </a:lvl2pPr>
            <a:lvl3pPr algn="ctr" rtl="0" fontAlgn="base">
              <a:spcBef>
                <a:spcPct val="0"/>
              </a:spcBef>
              <a:spcAft>
                <a:spcPct val="0"/>
              </a:spcAft>
              <a:defRPr sz="4400">
                <a:solidFill>
                  <a:schemeClr val="tx2"/>
                </a:solidFill>
                <a:latin typeface="Times" pitchFamily="18" charset="0"/>
              </a:defRPr>
            </a:lvl3pPr>
            <a:lvl4pPr algn="ctr" rtl="0" fontAlgn="base">
              <a:spcBef>
                <a:spcPct val="0"/>
              </a:spcBef>
              <a:spcAft>
                <a:spcPct val="0"/>
              </a:spcAft>
              <a:defRPr sz="4400">
                <a:solidFill>
                  <a:schemeClr val="tx2"/>
                </a:solidFill>
                <a:latin typeface="Times" pitchFamily="18" charset="0"/>
              </a:defRPr>
            </a:lvl4pPr>
            <a:lvl5pPr algn="ctr" rtl="0" fontAlgn="base">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a:lstStyle>
          <a:p>
            <a:pPr algn="l"/>
            <a:r>
              <a:rPr lang="en-US" sz="2200" b="1" i="1" dirty="0" smtClean="0">
                <a:latin typeface="Arial" charset="0"/>
              </a:rPr>
              <a:t>But another reason may be</a:t>
            </a:r>
            <a:endParaRPr lang="en-GB" sz="2200" b="1" i="1" dirty="0">
              <a:latin typeface="Arial" charset="0"/>
            </a:endParaRPr>
          </a:p>
        </p:txBody>
      </p:sp>
    </p:spTree>
    <p:extLst>
      <p:ext uri="{BB962C8B-B14F-4D97-AF65-F5344CB8AC3E}">
        <p14:creationId xmlns:p14="http://schemas.microsoft.com/office/powerpoint/2010/main" val="1793197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395536" y="836712"/>
            <a:ext cx="7920682" cy="5184304"/>
          </a:xfrm>
        </p:spPr>
        <p:txBody>
          <a:bodyPr/>
          <a:lstStyle/>
          <a:p>
            <a:pPr>
              <a:lnSpc>
                <a:spcPct val="90000"/>
              </a:lnSpc>
            </a:pPr>
            <a:endParaRPr lang="en-GB" sz="2200" dirty="0" smtClean="0">
              <a:latin typeface="Arial" charset="0"/>
            </a:endParaRPr>
          </a:p>
          <a:p>
            <a:pPr>
              <a:lnSpc>
                <a:spcPct val="90000"/>
              </a:lnSpc>
            </a:pPr>
            <a:r>
              <a:rPr lang="en-GB" sz="2200" dirty="0" smtClean="0">
                <a:latin typeface="Arial" charset="0"/>
              </a:rPr>
              <a:t>Need to look at why single parents were more likely to be allocated in new let &amp; new built units – were they via homeless route, or working, etc.</a:t>
            </a:r>
          </a:p>
          <a:p>
            <a:pPr>
              <a:lnSpc>
                <a:spcPct val="90000"/>
              </a:lnSpc>
            </a:pPr>
            <a:endParaRPr lang="en-GB" sz="2200" dirty="0">
              <a:latin typeface="Arial" charset="0"/>
            </a:endParaRPr>
          </a:p>
          <a:p>
            <a:pPr>
              <a:lnSpc>
                <a:spcPct val="90000"/>
              </a:lnSpc>
            </a:pPr>
            <a:r>
              <a:rPr lang="en-GB" sz="2200" dirty="0" smtClean="0">
                <a:latin typeface="Arial" charset="0"/>
              </a:rPr>
              <a:t>Are there any regional difference, in particular between London and rest of England</a:t>
            </a:r>
          </a:p>
          <a:p>
            <a:pPr>
              <a:lnSpc>
                <a:spcPct val="90000"/>
              </a:lnSpc>
            </a:pPr>
            <a:endParaRPr lang="en-GB" sz="2200" dirty="0">
              <a:latin typeface="Arial" charset="0"/>
            </a:endParaRPr>
          </a:p>
          <a:p>
            <a:pPr>
              <a:lnSpc>
                <a:spcPct val="90000"/>
              </a:lnSpc>
            </a:pPr>
            <a:r>
              <a:rPr lang="en-GB" sz="2200" dirty="0" smtClean="0">
                <a:latin typeface="Arial" charset="0"/>
              </a:rPr>
              <a:t>Wait until August when 2011/12 CORE and RSR to see how localism agenda and Affordable Rent regime affects the allocation of which household go to new let and new built units</a:t>
            </a:r>
          </a:p>
          <a:p>
            <a:pPr>
              <a:lnSpc>
                <a:spcPct val="90000"/>
              </a:lnSpc>
            </a:pPr>
            <a:endParaRPr lang="en-GB" sz="2200" dirty="0">
              <a:latin typeface="Arial" charset="0"/>
            </a:endParaRPr>
          </a:p>
          <a:p>
            <a:pPr>
              <a:lnSpc>
                <a:spcPct val="90000"/>
              </a:lnSpc>
            </a:pPr>
            <a:r>
              <a:rPr lang="en-GB" sz="2200" dirty="0" smtClean="0">
                <a:latin typeface="Arial" charset="0"/>
              </a:rPr>
              <a:t>Any suggestion on further study is welcomed</a:t>
            </a:r>
          </a:p>
          <a:p>
            <a:pPr>
              <a:lnSpc>
                <a:spcPct val="90000"/>
              </a:lnSpc>
            </a:pPr>
            <a:endParaRPr lang="en-GB" sz="2200" dirty="0" smtClean="0">
              <a:latin typeface="Arial" charset="0"/>
            </a:endParaRPr>
          </a:p>
          <a:p>
            <a:pPr>
              <a:lnSpc>
                <a:spcPct val="90000"/>
              </a:lnSpc>
            </a:pPr>
            <a:endParaRPr lang="en-GB" sz="2200" dirty="0" smtClean="0">
              <a:latin typeface="Arial" charset="0"/>
            </a:endParaRPr>
          </a:p>
          <a:p>
            <a:pPr>
              <a:lnSpc>
                <a:spcPct val="90000"/>
              </a:lnSpc>
            </a:pPr>
            <a:endParaRPr lang="en-GB" sz="2200" dirty="0" smtClean="0">
              <a:latin typeface="Arial" charset="0"/>
            </a:endParaRPr>
          </a:p>
          <a:p>
            <a:pPr>
              <a:lnSpc>
                <a:spcPct val="90000"/>
              </a:lnSpc>
            </a:pPr>
            <a:endParaRPr lang="en-GB" sz="2200" dirty="0">
              <a:latin typeface="Arial" charset="0"/>
            </a:endParaRPr>
          </a:p>
          <a:p>
            <a:pPr>
              <a:lnSpc>
                <a:spcPct val="90000"/>
              </a:lnSpc>
            </a:pPr>
            <a:endParaRPr lang="en-GB" sz="2200" dirty="0">
              <a:latin typeface="Arial" charset="0"/>
            </a:endParaRPr>
          </a:p>
        </p:txBody>
      </p:sp>
      <p:sp>
        <p:nvSpPr>
          <p:cNvPr id="78853" name="Rectangle 5"/>
          <p:cNvSpPr>
            <a:spLocks noGrp="1" noChangeArrowheads="1"/>
          </p:cNvSpPr>
          <p:nvPr>
            <p:ph type="title"/>
          </p:nvPr>
        </p:nvSpPr>
        <p:spPr>
          <a:xfrm>
            <a:off x="323528" y="0"/>
            <a:ext cx="7704137" cy="836613"/>
          </a:xfrm>
          <a:noFill/>
          <a:ln/>
        </p:spPr>
        <p:txBody>
          <a:bodyPr/>
          <a:lstStyle/>
          <a:p>
            <a:pPr algn="l"/>
            <a:r>
              <a:rPr lang="en-GB" altLang="zh-TW" sz="2200" b="1" dirty="0" smtClean="0">
                <a:solidFill>
                  <a:schemeClr val="tx1"/>
                </a:solidFill>
                <a:latin typeface="Arial" charset="0"/>
                <a:ea typeface="新細明體" pitchFamily="18" charset="-120"/>
                <a:cs typeface="Tahoma" pitchFamily="34" charset="0"/>
              </a:rPr>
              <a:t>What are the next steps?</a:t>
            </a:r>
            <a:endParaRPr lang="en-GB" altLang="zh-TW" sz="2200" b="1" dirty="0">
              <a:solidFill>
                <a:schemeClr val="tx1"/>
              </a:solidFill>
              <a:latin typeface="Arial" charset="0"/>
              <a:ea typeface="新細明體" pitchFamily="18" charset="-120"/>
              <a:cs typeface="Tahoma" pitchFamily="34" charset="0"/>
            </a:endParaRPr>
          </a:p>
        </p:txBody>
      </p:sp>
    </p:spTree>
    <p:extLst>
      <p:ext uri="{BB962C8B-B14F-4D97-AF65-F5344CB8AC3E}">
        <p14:creationId xmlns:p14="http://schemas.microsoft.com/office/powerpoint/2010/main" val="1310610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40425"/>
            <a:ext cx="9145588" cy="917575"/>
          </a:xfrm>
          <a:prstGeom prst="rect">
            <a:avLst/>
          </a:prstGeom>
          <a:noFill/>
          <a:extLst>
            <a:ext uri="{909E8E84-426E-40DD-AFC4-6F175D3DCCD1}">
              <a14:hiddenFill xmlns:a14="http://schemas.microsoft.com/office/drawing/2010/main">
                <a:solidFill>
                  <a:srgbClr val="FFFFFF"/>
                </a:solidFill>
              </a14:hiddenFill>
            </a:ext>
          </a:extLst>
        </p:spPr>
      </p:pic>
      <p:sp>
        <p:nvSpPr>
          <p:cNvPr id="11267" name="Rectangle 3"/>
          <p:cNvSpPr>
            <a:spLocks noGrp="1" noChangeArrowheads="1"/>
          </p:cNvSpPr>
          <p:nvPr>
            <p:ph type="body" idx="1"/>
          </p:nvPr>
        </p:nvSpPr>
        <p:spPr>
          <a:xfrm>
            <a:off x="685800" y="1557338"/>
            <a:ext cx="7772400" cy="4538662"/>
          </a:xfrm>
        </p:spPr>
        <p:txBody>
          <a:bodyPr/>
          <a:lstStyle/>
          <a:p>
            <a:pPr marL="355600" indent="88900" defTabSz="228600">
              <a:buFontTx/>
              <a:buNone/>
              <a:tabLst>
                <a:tab pos="266700" algn="l"/>
              </a:tabLst>
            </a:pPr>
            <a:endParaRPr lang="zh-TW" altLang="en-US" sz="3500" b="1" dirty="0">
              <a:latin typeface="Arial" charset="0"/>
              <a:ea typeface="新細明體" pitchFamily="18" charset="-120"/>
            </a:endParaRPr>
          </a:p>
          <a:p>
            <a:pPr marL="355600" indent="88900" defTabSz="228600">
              <a:buFontTx/>
              <a:buNone/>
              <a:tabLst>
                <a:tab pos="266700" algn="l"/>
              </a:tabLst>
            </a:pPr>
            <a:r>
              <a:rPr lang="en-US" altLang="zh-TW" sz="2200" b="1" dirty="0">
                <a:latin typeface="Arial" charset="0"/>
                <a:ea typeface="新細明體" pitchFamily="18" charset="-120"/>
              </a:rPr>
              <a:t>Connie P.Y. </a:t>
            </a:r>
            <a:r>
              <a:rPr lang="en-US" altLang="zh-TW" sz="2200" b="1" dirty="0" smtClean="0">
                <a:latin typeface="Arial" charset="0"/>
                <a:ea typeface="新細明體" pitchFamily="18" charset="-120"/>
              </a:rPr>
              <a:t>Tang</a:t>
            </a:r>
            <a:endParaRPr lang="en-US" altLang="zh-TW" sz="2200" b="1" dirty="0">
              <a:latin typeface="Arial" charset="0"/>
              <a:ea typeface="新細明體" pitchFamily="18" charset="-120"/>
            </a:endParaRPr>
          </a:p>
          <a:p>
            <a:pPr marL="355600" indent="88900" defTabSz="228600">
              <a:buFontTx/>
              <a:buNone/>
              <a:tabLst>
                <a:tab pos="266700" algn="l"/>
              </a:tabLst>
            </a:pPr>
            <a:r>
              <a:rPr lang="en-US" altLang="zh-TW" sz="2200" dirty="0">
                <a:latin typeface="Arial" charset="0"/>
                <a:ea typeface="新細明體" pitchFamily="18" charset="-120"/>
              </a:rPr>
              <a:t>		Department of Land Economy</a:t>
            </a:r>
          </a:p>
          <a:p>
            <a:pPr marL="355600" indent="88900" defTabSz="228600">
              <a:buFontTx/>
              <a:buNone/>
              <a:tabLst>
                <a:tab pos="266700" algn="l"/>
              </a:tabLst>
            </a:pPr>
            <a:r>
              <a:rPr lang="en-US" altLang="zh-TW" sz="2200" dirty="0">
                <a:latin typeface="Arial" charset="0"/>
                <a:ea typeface="新細明體" pitchFamily="18" charset="-120"/>
              </a:rPr>
              <a:t>		</a:t>
            </a:r>
            <a:r>
              <a:rPr lang="en-US" altLang="zh-TW" sz="2200" dirty="0" smtClean="0">
                <a:latin typeface="Arial" charset="0"/>
                <a:ea typeface="新細明體" pitchFamily="18" charset="-120"/>
                <a:hlinkClick r:id="rId4"/>
              </a:rPr>
              <a:t>pyt20@cam.ac.uk</a:t>
            </a:r>
            <a:endParaRPr lang="en-US" altLang="zh-TW" sz="2200" dirty="0" smtClean="0">
              <a:latin typeface="Arial" charset="0"/>
              <a:ea typeface="新細明體" pitchFamily="18" charset="-120"/>
            </a:endParaRPr>
          </a:p>
          <a:p>
            <a:pPr marL="355600" indent="88900" defTabSz="228600">
              <a:buFontTx/>
              <a:buNone/>
              <a:tabLst>
                <a:tab pos="266700" algn="l"/>
              </a:tabLst>
            </a:pPr>
            <a:endParaRPr lang="en-US" altLang="zh-TW" sz="2200" dirty="0">
              <a:latin typeface="Arial" charset="0"/>
              <a:ea typeface="新細明體" pitchFamily="18" charset="-120"/>
            </a:endParaRPr>
          </a:p>
          <a:p>
            <a:pPr marL="355600" indent="88900" defTabSz="228600">
              <a:buFontTx/>
              <a:buNone/>
              <a:tabLst>
                <a:tab pos="266700" algn="l"/>
              </a:tabLst>
            </a:pPr>
            <a:r>
              <a:rPr lang="en-US" altLang="zh-TW" sz="2200" dirty="0">
                <a:latin typeface="Arial" charset="0"/>
                <a:ea typeface="新細明體" pitchFamily="18" charset="-120"/>
              </a:rPr>
              <a:t>	</a:t>
            </a:r>
            <a:endParaRPr lang="en-GB" sz="2200" dirty="0">
              <a:latin typeface="Arial" charset="0"/>
            </a:endParaRPr>
          </a:p>
        </p:txBody>
      </p:sp>
    </p:spTree>
    <p:extLst>
      <p:ext uri="{BB962C8B-B14F-4D97-AF65-F5344CB8AC3E}">
        <p14:creationId xmlns:p14="http://schemas.microsoft.com/office/powerpoint/2010/main" val="1988248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body" idx="1"/>
          </p:nvPr>
        </p:nvSpPr>
        <p:spPr>
          <a:xfrm>
            <a:off x="539552" y="908720"/>
            <a:ext cx="7992888" cy="5688631"/>
          </a:xfrm>
        </p:spPr>
        <p:txBody>
          <a:bodyPr/>
          <a:lstStyle/>
          <a:p>
            <a:pPr>
              <a:lnSpc>
                <a:spcPct val="90000"/>
              </a:lnSpc>
            </a:pPr>
            <a:endParaRPr lang="en-GB" sz="2300" dirty="0">
              <a:latin typeface="Arial" charset="0"/>
            </a:endParaRPr>
          </a:p>
          <a:p>
            <a:r>
              <a:rPr lang="en-GB" sz="2200" dirty="0" smtClean="0">
                <a:latin typeface="Arial" charset="0"/>
              </a:rPr>
              <a:t>To clarify the trends in the allocation of new affordable housing in the housing association (HA) sector in England</a:t>
            </a:r>
          </a:p>
          <a:p>
            <a:endParaRPr lang="en-GB" sz="2200" dirty="0" smtClean="0">
              <a:latin typeface="Arial" charset="0"/>
            </a:endParaRPr>
          </a:p>
          <a:p>
            <a:r>
              <a:rPr lang="en-GB" sz="2200" dirty="0" smtClean="0">
                <a:latin typeface="Arial" charset="0"/>
              </a:rPr>
              <a:t>To provide detailed on which household types are being increasingly allocated in new HA housing</a:t>
            </a:r>
          </a:p>
          <a:p>
            <a:endParaRPr lang="en-GB" sz="2200" dirty="0" smtClean="0">
              <a:latin typeface="Arial" charset="0"/>
            </a:endParaRPr>
          </a:p>
          <a:p>
            <a:r>
              <a:rPr lang="en-GB" sz="2200" dirty="0" smtClean="0">
                <a:latin typeface="Arial" charset="0"/>
              </a:rPr>
              <a:t>To understand the reasons why particular household types are moving into new built HA houses</a:t>
            </a:r>
          </a:p>
          <a:p>
            <a:endParaRPr lang="en-GB" sz="2200" dirty="0" smtClean="0">
              <a:latin typeface="Arial" charset="0"/>
            </a:endParaRPr>
          </a:p>
          <a:p>
            <a:r>
              <a:rPr lang="en-GB" sz="2200" dirty="0" smtClean="0">
                <a:latin typeface="Arial" charset="0"/>
              </a:rPr>
              <a:t>Source of data:  the </a:t>
            </a:r>
            <a:r>
              <a:rPr lang="en-GB" sz="2200" dirty="0" err="1" smtClean="0">
                <a:latin typeface="Arial" charset="0"/>
              </a:rPr>
              <a:t>COntinuous</a:t>
            </a:r>
            <a:r>
              <a:rPr lang="en-GB" sz="2200" dirty="0" smtClean="0">
                <a:latin typeface="Arial" charset="0"/>
              </a:rPr>
              <a:t> </a:t>
            </a:r>
            <a:r>
              <a:rPr lang="en-GB" sz="2200" dirty="0" err="1" smtClean="0">
                <a:latin typeface="Arial" charset="0"/>
              </a:rPr>
              <a:t>REcording</a:t>
            </a:r>
            <a:r>
              <a:rPr lang="en-GB" sz="2200" dirty="0" smtClean="0">
                <a:latin typeface="Arial" charset="0"/>
              </a:rPr>
              <a:t> Lettings and Sales of Social Housing – HA General Needs letting from 1989/90–2010/11</a:t>
            </a:r>
          </a:p>
          <a:p>
            <a:pPr>
              <a:lnSpc>
                <a:spcPct val="90000"/>
              </a:lnSpc>
            </a:pPr>
            <a:endParaRPr lang="en-GB" sz="2200" dirty="0">
              <a:latin typeface="Arial" charset="0"/>
            </a:endParaRPr>
          </a:p>
        </p:txBody>
      </p:sp>
      <p:sp>
        <p:nvSpPr>
          <p:cNvPr id="9221" name="Rectangle 5"/>
          <p:cNvSpPr>
            <a:spLocks noGrp="1" noChangeArrowheads="1"/>
          </p:cNvSpPr>
          <p:nvPr>
            <p:ph type="title"/>
          </p:nvPr>
        </p:nvSpPr>
        <p:spPr>
          <a:xfrm>
            <a:off x="468313" y="188913"/>
            <a:ext cx="7632079" cy="791815"/>
          </a:xfrm>
        </p:spPr>
        <p:txBody>
          <a:bodyPr/>
          <a:lstStyle/>
          <a:p>
            <a:pPr algn="l"/>
            <a:r>
              <a:rPr lang="en-US" sz="2200" b="1" dirty="0" smtClean="0">
                <a:latin typeface="Arial" charset="0"/>
              </a:rPr>
              <a:t>The research</a:t>
            </a:r>
            <a:endParaRPr lang="en-GB" sz="2200" b="1" dirty="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23196958"/>
              </p:ext>
            </p:extLst>
          </p:nvPr>
        </p:nvGraphicFramePr>
        <p:xfrm>
          <a:off x="395536" y="620688"/>
          <a:ext cx="8496944" cy="5115272"/>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a:spLocks noGrp="1" noChangeArrowheads="1"/>
          </p:cNvSpPr>
          <p:nvPr>
            <p:ph type="title"/>
          </p:nvPr>
        </p:nvSpPr>
        <p:spPr>
          <a:xfrm>
            <a:off x="539552" y="0"/>
            <a:ext cx="7776864" cy="864096"/>
          </a:xfrm>
        </p:spPr>
        <p:txBody>
          <a:bodyPr/>
          <a:lstStyle/>
          <a:p>
            <a:pPr algn="l"/>
            <a:r>
              <a:rPr lang="en-US" sz="2200" b="1" dirty="0" smtClean="0">
                <a:latin typeface="Arial" charset="0"/>
              </a:rPr>
              <a:t>Growth of HA building activity</a:t>
            </a:r>
            <a:endParaRPr lang="en-GB" sz="2200" b="1" dirty="0">
              <a:latin typeface="Arial" charset="0"/>
            </a:endParaRPr>
          </a:p>
        </p:txBody>
      </p:sp>
      <p:sp>
        <p:nvSpPr>
          <p:cNvPr id="7" name="Rectangle 6"/>
          <p:cNvSpPr/>
          <p:nvPr/>
        </p:nvSpPr>
        <p:spPr>
          <a:xfrm>
            <a:off x="827584" y="5445224"/>
            <a:ext cx="2143536" cy="261610"/>
          </a:xfrm>
          <a:prstGeom prst="rect">
            <a:avLst/>
          </a:prstGeom>
        </p:spPr>
        <p:txBody>
          <a:bodyPr wrap="none">
            <a:spAutoFit/>
          </a:bodyPr>
          <a:lstStyle/>
          <a:p>
            <a:r>
              <a:rPr lang="en-GB" sz="1100" i="1" dirty="0" smtClean="0"/>
              <a:t>Source:  </a:t>
            </a:r>
            <a:r>
              <a:rPr lang="en-GB" sz="1100" dirty="0" smtClean="0"/>
              <a:t>DCLG Live Table 232.</a:t>
            </a:r>
            <a:endParaRPr lang="en-GB" sz="1100" dirty="0"/>
          </a:p>
        </p:txBody>
      </p:sp>
      <p:sp>
        <p:nvSpPr>
          <p:cNvPr id="8" name="Rectangle 7"/>
          <p:cNvSpPr/>
          <p:nvPr/>
        </p:nvSpPr>
        <p:spPr>
          <a:xfrm>
            <a:off x="611560" y="5733256"/>
            <a:ext cx="7200800" cy="837152"/>
          </a:xfrm>
          <a:prstGeom prst="rect">
            <a:avLst/>
          </a:prstGeom>
        </p:spPr>
        <p:txBody>
          <a:bodyPr wrap="square">
            <a:spAutoFit/>
          </a:bodyPr>
          <a:lstStyle/>
          <a:p>
            <a:pPr marL="342900" lvl="0" indent="-342900" algn="l" eaLnBrk="1" hangingPunct="1">
              <a:spcBef>
                <a:spcPct val="20000"/>
              </a:spcBef>
              <a:buFontTx/>
              <a:buChar char="•"/>
            </a:pPr>
            <a:r>
              <a:rPr lang="en-GB" sz="2200" dirty="0" smtClean="0"/>
              <a:t>Private enterprise: over 80% of all completions</a:t>
            </a:r>
          </a:p>
          <a:p>
            <a:pPr marL="342900" lvl="0" indent="-342900" algn="l" eaLnBrk="1" hangingPunct="1">
              <a:spcBef>
                <a:spcPct val="20000"/>
              </a:spcBef>
              <a:buFontTx/>
              <a:buChar char="•"/>
            </a:pPr>
            <a:r>
              <a:rPr lang="en-GB" sz="2200" dirty="0" smtClean="0"/>
              <a:t>HAs:  9% in 1990/91 to 21% in 2010/11</a:t>
            </a:r>
            <a:endParaRPr lang="en-GB"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0"/>
            <a:ext cx="7560840" cy="764704"/>
          </a:xfrm>
        </p:spPr>
        <p:txBody>
          <a:bodyPr/>
          <a:lstStyle/>
          <a:p>
            <a:pPr algn="l"/>
            <a:r>
              <a:rPr lang="en-US" sz="2200" b="1" dirty="0" smtClean="0">
                <a:solidFill>
                  <a:srgbClr val="000000"/>
                </a:solidFill>
                <a:latin typeface="Arial" charset="0"/>
              </a:rPr>
              <a:t>Growth of 2-bed flats in HA new built homes</a:t>
            </a:r>
            <a:endParaRPr lang="en-GB" dirty="0"/>
          </a:p>
        </p:txBody>
      </p:sp>
      <p:graphicFrame>
        <p:nvGraphicFramePr>
          <p:cNvPr id="7" name="Chart Placeholder 6"/>
          <p:cNvGraphicFramePr>
            <a:graphicFrameLocks noGrp="1"/>
          </p:cNvGraphicFramePr>
          <p:nvPr>
            <p:ph type="chart" idx="1"/>
          </p:nvPr>
        </p:nvGraphicFramePr>
        <p:xfrm>
          <a:off x="251520" y="692696"/>
          <a:ext cx="8640959" cy="5832644"/>
        </p:xfrm>
        <a:graphic>
          <a:graphicData uri="http://schemas.openxmlformats.org/drawingml/2006/table">
            <a:tbl>
              <a:tblPr/>
              <a:tblGrid>
                <a:gridCol w="819694"/>
                <a:gridCol w="917033"/>
                <a:gridCol w="1477160"/>
                <a:gridCol w="1572791"/>
                <a:gridCol w="1572791"/>
                <a:gridCol w="2281490"/>
              </a:tblGrid>
              <a:tr h="263431">
                <a:tc rowSpan="2">
                  <a:txBody>
                    <a:bodyPr/>
                    <a:lstStyle/>
                    <a:p>
                      <a:pPr>
                        <a:lnSpc>
                          <a:spcPct val="115000"/>
                        </a:lnSpc>
                      </a:pPr>
                      <a:endParaRPr lang="en-GB" sz="1400" dirty="0">
                        <a:latin typeface="Arial" pitchFamily="34" charset="0"/>
                        <a:ea typeface="Times New Roman"/>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lnSpc>
                          <a:spcPct val="115000"/>
                        </a:lnSpc>
                        <a:spcAft>
                          <a:spcPts val="0"/>
                        </a:spcAft>
                      </a:pPr>
                      <a:r>
                        <a:rPr lang="en-GB" sz="1400" b="1" i="0" dirty="0">
                          <a:latin typeface="Arial" pitchFamily="34" charset="0"/>
                          <a:ea typeface="Times New Roman"/>
                          <a:cs typeface="Arial" pitchFamily="34" charset="0"/>
                        </a:rPr>
                        <a:t>Housing association</a:t>
                      </a:r>
                      <a:endParaRPr lang="en-GB" sz="1400" b="1" i="0" dirty="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00533">
                <a:tc vMerge="1">
                  <a:txBody>
                    <a:bodyPr/>
                    <a:lstStyle/>
                    <a:p>
                      <a:pPr>
                        <a:lnSpc>
                          <a:spcPct val="115000"/>
                        </a:lnSpc>
                      </a:pPr>
                      <a:endParaRPr lang="en-GB" sz="1400" dirty="0">
                        <a:latin typeface="Arial" pitchFamily="34" charset="0"/>
                        <a:ea typeface="Times New Roman"/>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b="1" i="0" dirty="0">
                          <a:latin typeface="Arial" pitchFamily="34" charset="0"/>
                          <a:ea typeface="Times New Roman"/>
                          <a:cs typeface="Arial" pitchFamily="34" charset="0"/>
                        </a:rPr>
                        <a:t>% of flats</a:t>
                      </a:r>
                      <a:endParaRPr lang="en-GB" sz="1400" b="1" i="0" dirty="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b="1" i="0">
                          <a:latin typeface="Arial" pitchFamily="34" charset="0"/>
                          <a:ea typeface="Times New Roman"/>
                          <a:cs typeface="Arial" pitchFamily="34" charset="0"/>
                        </a:rPr>
                        <a:t>% of 1 bedroom</a:t>
                      </a:r>
                      <a:endParaRPr lang="en-GB" sz="1400" b="1" i="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b="1" i="0" dirty="0">
                          <a:latin typeface="Arial" pitchFamily="34" charset="0"/>
                          <a:ea typeface="Times New Roman"/>
                          <a:cs typeface="Arial" pitchFamily="34" charset="0"/>
                        </a:rPr>
                        <a:t>% of 2 bedrooms</a:t>
                      </a:r>
                      <a:endParaRPr lang="en-GB" sz="1400" b="1" i="0" dirty="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b="1" i="0" dirty="0">
                          <a:latin typeface="Arial" pitchFamily="34" charset="0"/>
                          <a:ea typeface="Times New Roman"/>
                          <a:cs typeface="Arial" pitchFamily="34" charset="0"/>
                        </a:rPr>
                        <a:t>% of 3 bedrooms</a:t>
                      </a:r>
                      <a:endParaRPr lang="en-GB" sz="1400" b="1" i="0" dirty="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b="1" i="0" dirty="0">
                          <a:latin typeface="Arial" pitchFamily="34" charset="0"/>
                          <a:ea typeface="Times New Roman"/>
                          <a:cs typeface="Arial" pitchFamily="34" charset="0"/>
                        </a:rPr>
                        <a:t>% of 4 or more bedrooms</a:t>
                      </a:r>
                      <a:endParaRPr lang="en-GB" sz="1400" b="1" i="0" dirty="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1991/92</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56</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39 </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41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18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1992/93</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46</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34 </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40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23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3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1993/94</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35</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25 </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45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28 </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1994/95</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31</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21 </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45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30 </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4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1995/96</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29</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20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45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31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4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1996/97</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32</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21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44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32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3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1997/98</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29</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19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42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33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6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1998/99</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29</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18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44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33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5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1999/00</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29</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20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44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32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4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2000/01</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37</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19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46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30 </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5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2001/02</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36</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17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49 </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28 </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6 </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2002/03</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39</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17</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45</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29</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9</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2003/04</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46</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14</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54</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25</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7</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2004/05</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53</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18</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52</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24</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6</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2005/06</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58</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19</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56</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21</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4</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2006/07</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66</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24</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56</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17</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3</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2007/08</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66</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18</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60</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18</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4</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2008/09</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63</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17</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61</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18</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4</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a:latin typeface="Arial" pitchFamily="34" charset="0"/>
                          <a:ea typeface="Times New Roman"/>
                          <a:cs typeface="Arial" pitchFamily="34" charset="0"/>
                        </a:rPr>
                        <a:t>2009/10</a:t>
                      </a:r>
                      <a:endParaRPr lang="en-GB" sz="140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60</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18</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54</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22</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6</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34">
                <a:tc>
                  <a:txBody>
                    <a:bodyPr/>
                    <a:lstStyle/>
                    <a:p>
                      <a:pPr>
                        <a:lnSpc>
                          <a:spcPct val="115000"/>
                        </a:lnSpc>
                        <a:spcAft>
                          <a:spcPts val="0"/>
                        </a:spcAft>
                      </a:pPr>
                      <a:r>
                        <a:rPr lang="en-GB" sz="1400" dirty="0" smtClean="0">
                          <a:latin typeface="Arial" pitchFamily="34" charset="0"/>
                          <a:ea typeface="Times New Roman"/>
                          <a:cs typeface="Arial" pitchFamily="34" charset="0"/>
                        </a:rPr>
                        <a:t>2010/11</a:t>
                      </a:r>
                      <a:endParaRPr lang="en-GB" sz="1400" dirty="0">
                        <a:latin typeface="Arial" pitchFamily="34" charset="0"/>
                        <a:ea typeface="Calibri"/>
                        <a:cs typeface="Arial" pitchFamily="34" charset="0"/>
                      </a:endParaRPr>
                    </a:p>
                  </a:txBody>
                  <a:tcPr marL="36511" marR="3651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0" dirty="0">
                          <a:solidFill>
                            <a:srgbClr val="FF0000"/>
                          </a:solidFill>
                          <a:latin typeface="Arial" pitchFamily="34" charset="0"/>
                          <a:ea typeface="Times New Roman"/>
                          <a:cs typeface="Arial" pitchFamily="34" charset="0"/>
                        </a:rPr>
                        <a:t>50</a:t>
                      </a:r>
                      <a:endParaRPr lang="en-GB" sz="1400" i="0" dirty="0">
                        <a:solidFill>
                          <a:srgbClr val="FF0000"/>
                        </a:solidFill>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14</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i="1" dirty="0">
                          <a:latin typeface="Arial" pitchFamily="34" charset="0"/>
                          <a:ea typeface="Times New Roman"/>
                          <a:cs typeface="Arial" pitchFamily="34" charset="0"/>
                        </a:rPr>
                        <a:t>54</a:t>
                      </a:r>
                      <a:endParaRPr lang="en-GB" sz="1400" i="1"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a:latin typeface="Arial" pitchFamily="34" charset="0"/>
                          <a:ea typeface="Times New Roman"/>
                          <a:cs typeface="Arial" pitchFamily="34" charset="0"/>
                        </a:rPr>
                        <a:t>26</a:t>
                      </a:r>
                      <a:endParaRPr lang="en-GB" sz="140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en-GB" sz="1400" dirty="0">
                          <a:latin typeface="Arial" pitchFamily="34" charset="0"/>
                          <a:ea typeface="Times New Roman"/>
                          <a:cs typeface="Arial" pitchFamily="34" charset="0"/>
                        </a:rPr>
                        <a:t>6</a:t>
                      </a:r>
                      <a:endParaRPr lang="en-GB" sz="1400" dirty="0">
                        <a:latin typeface="Arial" pitchFamily="34" charset="0"/>
                        <a:ea typeface="Calibri"/>
                        <a:cs typeface="Arial" pitchFamily="34" charset="0"/>
                      </a:endParaRPr>
                    </a:p>
                  </a:txBody>
                  <a:tcPr marL="36511" marR="365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073" name="Rectangle 1"/>
          <p:cNvSpPr>
            <a:spLocks noChangeArrowheads="1"/>
          </p:cNvSpPr>
          <p:nvPr/>
        </p:nvSpPr>
        <p:spPr bwMode="auto">
          <a:xfrm>
            <a:off x="179512" y="6498595"/>
            <a:ext cx="2232248"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smtClean="0">
                <a:ln>
                  <a:noFill/>
                </a:ln>
                <a:solidFill>
                  <a:schemeClr val="tx1"/>
                </a:solidFill>
                <a:effectLst/>
                <a:latin typeface="Arial" pitchFamily="34" charset="0"/>
                <a:ea typeface="Calibri" pitchFamily="34" charset="0"/>
                <a:cs typeface="Arial" pitchFamily="34" charset="0"/>
              </a:rPr>
              <a:t>Source:  </a:t>
            </a:r>
            <a:r>
              <a:rPr kumimoji="0" lang="en-GB"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DCLG Live Table 254.</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0"/>
            <a:ext cx="7632848" cy="836712"/>
          </a:xfrm>
        </p:spPr>
        <p:txBody>
          <a:bodyPr/>
          <a:lstStyle/>
          <a:p>
            <a:pPr algn="l"/>
            <a:r>
              <a:rPr lang="en-US" sz="2200" b="1" dirty="0" smtClean="0">
                <a:solidFill>
                  <a:srgbClr val="000000"/>
                </a:solidFill>
                <a:latin typeface="Arial" charset="0"/>
              </a:rPr>
              <a:t>General needs stock, new lets and new built units</a:t>
            </a:r>
            <a:endParaRPr lang="en-GB" dirty="0"/>
          </a:p>
        </p:txBody>
      </p:sp>
      <p:sp>
        <p:nvSpPr>
          <p:cNvPr id="11" name="Rectangle 10"/>
          <p:cNvSpPr/>
          <p:nvPr/>
        </p:nvSpPr>
        <p:spPr>
          <a:xfrm>
            <a:off x="395536" y="5013176"/>
            <a:ext cx="4536504" cy="430887"/>
          </a:xfrm>
          <a:prstGeom prst="rect">
            <a:avLst/>
          </a:prstGeom>
        </p:spPr>
        <p:txBody>
          <a:bodyPr wrap="square">
            <a:spAutoFit/>
          </a:bodyPr>
          <a:lstStyle/>
          <a:p>
            <a:r>
              <a:rPr lang="en-GB" sz="1100" i="1" dirty="0" smtClean="0"/>
              <a:t>Sources:  </a:t>
            </a:r>
            <a:r>
              <a:rPr lang="en-GB" sz="1100" dirty="0" smtClean="0"/>
              <a:t>RSR and HA CORE general needs 1989/90–2010/11.</a:t>
            </a:r>
          </a:p>
          <a:p>
            <a:endParaRPr lang="en-GB" sz="1100" dirty="0"/>
          </a:p>
        </p:txBody>
      </p:sp>
      <p:sp>
        <p:nvSpPr>
          <p:cNvPr id="12" name="Rectangle 11"/>
          <p:cNvSpPr/>
          <p:nvPr/>
        </p:nvSpPr>
        <p:spPr>
          <a:xfrm>
            <a:off x="395536" y="5343739"/>
            <a:ext cx="8136904" cy="1514261"/>
          </a:xfrm>
          <a:prstGeom prst="rect">
            <a:avLst/>
          </a:prstGeom>
        </p:spPr>
        <p:txBody>
          <a:bodyPr wrap="square">
            <a:spAutoFit/>
          </a:bodyPr>
          <a:lstStyle/>
          <a:p>
            <a:pPr marL="342900" lvl="0" indent="-342900" algn="l" eaLnBrk="1" hangingPunct="1">
              <a:spcBef>
                <a:spcPct val="20000"/>
              </a:spcBef>
              <a:buFontTx/>
              <a:buChar char="•"/>
            </a:pPr>
            <a:r>
              <a:rPr lang="en-GB" sz="2200" dirty="0" smtClean="0"/>
              <a:t>Declining trend of HA turnover from 15% in 1993/94 to 8% in 2005/06–2010/11</a:t>
            </a:r>
            <a:endParaRPr lang="en-GB" sz="2200" dirty="0" smtClean="0">
              <a:sym typeface="Wingdings"/>
            </a:endParaRPr>
          </a:p>
          <a:p>
            <a:pPr marL="342900" lvl="0" indent="-342900" algn="l" eaLnBrk="1" hangingPunct="1">
              <a:spcBef>
                <a:spcPct val="20000"/>
              </a:spcBef>
              <a:buFontTx/>
              <a:buChar char="•"/>
            </a:pPr>
            <a:r>
              <a:rPr lang="en-GB" sz="2200" dirty="0" smtClean="0">
                <a:sym typeface="Wingdings"/>
              </a:rPr>
              <a:t>New lets and new built in all HA lettings declined since the early 1990s (36% in 1993/94) to 15% since 2005/06</a:t>
            </a:r>
            <a:endParaRPr lang="en-GB" sz="2200" dirty="0"/>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764704"/>
            <a:ext cx="8280920" cy="4248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539552" y="0"/>
            <a:ext cx="8352928" cy="864096"/>
          </a:xfrm>
        </p:spPr>
        <p:txBody>
          <a:bodyPr/>
          <a:lstStyle/>
          <a:p>
            <a:pPr algn="l"/>
            <a:r>
              <a:rPr lang="en-US" sz="2200" b="1" dirty="0" smtClean="0">
                <a:latin typeface="Arial" charset="0"/>
              </a:rPr>
              <a:t>New lets and new built units by </a:t>
            </a:r>
            <a:r>
              <a:rPr lang="en-US" sz="2200" b="1" dirty="0" err="1" smtClean="0">
                <a:latin typeface="Arial" charset="0"/>
              </a:rPr>
              <a:t>bedsize</a:t>
            </a:r>
            <a:r>
              <a:rPr lang="en-US" sz="2200" b="1" dirty="0" smtClean="0">
                <a:latin typeface="Arial" charset="0"/>
              </a:rPr>
              <a:t> and property type</a:t>
            </a:r>
            <a:endParaRPr lang="en-GB" sz="2200" b="1" dirty="0">
              <a:latin typeface="Arial" charset="0"/>
            </a:endParaRPr>
          </a:p>
        </p:txBody>
      </p:sp>
      <p:sp>
        <p:nvSpPr>
          <p:cNvPr id="7" name="Rectangle 6"/>
          <p:cNvSpPr/>
          <p:nvPr/>
        </p:nvSpPr>
        <p:spPr>
          <a:xfrm>
            <a:off x="539552" y="5301208"/>
            <a:ext cx="3576620" cy="261610"/>
          </a:xfrm>
          <a:prstGeom prst="rect">
            <a:avLst/>
          </a:prstGeom>
        </p:spPr>
        <p:txBody>
          <a:bodyPr wrap="none">
            <a:spAutoFit/>
          </a:bodyPr>
          <a:lstStyle/>
          <a:p>
            <a:r>
              <a:rPr lang="en-GB" sz="1100" i="1" dirty="0" smtClean="0"/>
              <a:t>Source:  </a:t>
            </a:r>
            <a:r>
              <a:rPr lang="en-GB" sz="1100" dirty="0" smtClean="0"/>
              <a:t>HA CORE general needs 1989/90–2010/11.</a:t>
            </a:r>
            <a:endParaRPr lang="en-GB" sz="1100" dirty="0"/>
          </a:p>
        </p:txBody>
      </p:sp>
      <p:sp>
        <p:nvSpPr>
          <p:cNvPr id="8" name="Rectangle 7"/>
          <p:cNvSpPr/>
          <p:nvPr/>
        </p:nvSpPr>
        <p:spPr>
          <a:xfrm>
            <a:off x="467544" y="5589240"/>
            <a:ext cx="8136904" cy="1581972"/>
          </a:xfrm>
          <a:prstGeom prst="rect">
            <a:avLst/>
          </a:prstGeom>
        </p:spPr>
        <p:txBody>
          <a:bodyPr wrap="square">
            <a:spAutoFit/>
          </a:bodyPr>
          <a:lstStyle/>
          <a:p>
            <a:pPr marL="342900" lvl="0" indent="-342900" algn="l" eaLnBrk="1" hangingPunct="1">
              <a:spcBef>
                <a:spcPct val="20000"/>
              </a:spcBef>
              <a:buFontTx/>
              <a:buChar char="•"/>
            </a:pPr>
            <a:r>
              <a:rPr lang="en-GB" sz="2200" dirty="0" smtClean="0"/>
              <a:t>Higher proportion of 3-bed houses:  16% of all new lets and new built in 1989/90, 32% </a:t>
            </a:r>
            <a:r>
              <a:rPr lang="en-GB" sz="2200" dirty="0" smtClean="0">
                <a:sym typeface="Wingdings"/>
              </a:rPr>
              <a:t>in 2010/11</a:t>
            </a:r>
          </a:p>
          <a:p>
            <a:pPr marL="342900" lvl="0" indent="-342900" algn="l" eaLnBrk="1" hangingPunct="1">
              <a:spcBef>
                <a:spcPct val="20000"/>
              </a:spcBef>
              <a:buFontTx/>
              <a:buChar char="•"/>
            </a:pPr>
            <a:r>
              <a:rPr lang="en-GB" sz="2200" dirty="0" smtClean="0">
                <a:sym typeface="Wingdings"/>
              </a:rPr>
              <a:t>Increasing proportion in 2-bed flats</a:t>
            </a:r>
          </a:p>
          <a:p>
            <a:pPr marL="342900" lvl="0" indent="-342900" algn="l" eaLnBrk="1" hangingPunct="1">
              <a:spcBef>
                <a:spcPct val="20000"/>
              </a:spcBef>
              <a:buFontTx/>
              <a:buChar char="•"/>
            </a:pPr>
            <a:endParaRPr lang="en-GB" sz="2200"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395536" y="692696"/>
            <a:ext cx="8424936" cy="4608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395536" y="836712"/>
            <a:ext cx="7920682" cy="5184304"/>
          </a:xfrm>
        </p:spPr>
        <p:txBody>
          <a:bodyPr/>
          <a:lstStyle/>
          <a:p>
            <a:pPr>
              <a:lnSpc>
                <a:spcPct val="90000"/>
              </a:lnSpc>
            </a:pPr>
            <a:endParaRPr lang="en-GB" sz="2200" dirty="0" smtClean="0">
              <a:latin typeface="Arial" charset="0"/>
            </a:endParaRPr>
          </a:p>
          <a:p>
            <a:pPr>
              <a:lnSpc>
                <a:spcPct val="90000"/>
              </a:lnSpc>
            </a:pPr>
            <a:r>
              <a:rPr lang="en-GB" sz="2200" dirty="0" smtClean="0">
                <a:latin typeface="Arial" charset="0"/>
              </a:rPr>
              <a:t>The 1996 Housing Act – HAs give priority to unintentionally homeless households, via nomination agreements with local authorities</a:t>
            </a:r>
          </a:p>
          <a:p>
            <a:pPr>
              <a:lnSpc>
                <a:spcPct val="90000"/>
              </a:lnSpc>
            </a:pPr>
            <a:endParaRPr lang="en-GB" sz="2200" dirty="0" smtClean="0">
              <a:latin typeface="Arial" charset="0"/>
            </a:endParaRPr>
          </a:p>
          <a:p>
            <a:pPr>
              <a:lnSpc>
                <a:spcPct val="90000"/>
              </a:lnSpc>
            </a:pPr>
            <a:r>
              <a:rPr lang="en-GB" sz="2200" dirty="0" smtClean="0">
                <a:latin typeface="Arial" charset="0"/>
              </a:rPr>
              <a:t>Housing Green Paper (2000) – promote choice through Choice Based Lettings</a:t>
            </a:r>
          </a:p>
          <a:p>
            <a:pPr>
              <a:lnSpc>
                <a:spcPct val="90000"/>
              </a:lnSpc>
            </a:pPr>
            <a:endParaRPr lang="en-GB" sz="2200" dirty="0" smtClean="0">
              <a:latin typeface="Arial" charset="0"/>
            </a:endParaRPr>
          </a:p>
          <a:p>
            <a:pPr>
              <a:lnSpc>
                <a:spcPct val="90000"/>
              </a:lnSpc>
            </a:pPr>
            <a:r>
              <a:rPr lang="en-GB" sz="2200" dirty="0" smtClean="0">
                <a:latin typeface="Arial" charset="0"/>
              </a:rPr>
              <a:t>Sustainable Communities – create mixed communities</a:t>
            </a:r>
          </a:p>
          <a:p>
            <a:pPr>
              <a:lnSpc>
                <a:spcPct val="90000"/>
              </a:lnSpc>
            </a:pPr>
            <a:endParaRPr lang="en-GB" sz="2200" dirty="0" smtClean="0">
              <a:latin typeface="Arial" charset="0"/>
            </a:endParaRPr>
          </a:p>
          <a:p>
            <a:pPr>
              <a:lnSpc>
                <a:spcPct val="90000"/>
              </a:lnSpc>
            </a:pPr>
            <a:r>
              <a:rPr lang="en-GB" sz="2200" dirty="0" smtClean="0">
                <a:latin typeface="Arial" charset="0"/>
              </a:rPr>
              <a:t>DCLG’s guidance on social housing allocations published in 2009 gave local authorities to prioritise needs specific to their local areas (through local lettings policies, local preference criteria, different ways of determining priorities between people) </a:t>
            </a:r>
          </a:p>
          <a:p>
            <a:pPr>
              <a:lnSpc>
                <a:spcPct val="90000"/>
              </a:lnSpc>
            </a:pPr>
            <a:endParaRPr lang="en-GB" sz="2200" dirty="0" smtClean="0">
              <a:latin typeface="Arial" charset="0"/>
            </a:endParaRPr>
          </a:p>
          <a:p>
            <a:pPr>
              <a:lnSpc>
                <a:spcPct val="90000"/>
              </a:lnSpc>
            </a:pPr>
            <a:endParaRPr lang="en-GB" sz="2200" dirty="0" smtClean="0">
              <a:latin typeface="Arial" charset="0"/>
            </a:endParaRPr>
          </a:p>
          <a:p>
            <a:pPr>
              <a:lnSpc>
                <a:spcPct val="90000"/>
              </a:lnSpc>
            </a:pPr>
            <a:endParaRPr lang="en-GB" sz="2200" dirty="0">
              <a:latin typeface="Arial" charset="0"/>
            </a:endParaRPr>
          </a:p>
          <a:p>
            <a:pPr>
              <a:lnSpc>
                <a:spcPct val="90000"/>
              </a:lnSpc>
            </a:pPr>
            <a:endParaRPr lang="en-GB" sz="2200" dirty="0">
              <a:latin typeface="Arial" charset="0"/>
            </a:endParaRPr>
          </a:p>
        </p:txBody>
      </p:sp>
      <p:sp>
        <p:nvSpPr>
          <p:cNvPr id="78853" name="Rectangle 5"/>
          <p:cNvSpPr>
            <a:spLocks noGrp="1" noChangeArrowheads="1"/>
          </p:cNvSpPr>
          <p:nvPr>
            <p:ph type="title"/>
          </p:nvPr>
        </p:nvSpPr>
        <p:spPr>
          <a:xfrm>
            <a:off x="323528" y="0"/>
            <a:ext cx="7704137" cy="836613"/>
          </a:xfrm>
          <a:noFill/>
          <a:ln/>
        </p:spPr>
        <p:txBody>
          <a:bodyPr/>
          <a:lstStyle/>
          <a:p>
            <a:pPr algn="l"/>
            <a:r>
              <a:rPr lang="en-GB" altLang="zh-TW" sz="2200" b="1" dirty="0" smtClean="0">
                <a:solidFill>
                  <a:schemeClr val="tx1"/>
                </a:solidFill>
                <a:latin typeface="Arial" charset="0"/>
                <a:ea typeface="新細明體" pitchFamily="18" charset="-120"/>
                <a:cs typeface="Tahoma" pitchFamily="34" charset="0"/>
              </a:rPr>
              <a:t>Policies that influenced HA allocation</a:t>
            </a:r>
            <a:endParaRPr lang="en-GB" altLang="zh-TW" sz="2200" b="1" dirty="0">
              <a:solidFill>
                <a:schemeClr val="tx1"/>
              </a:solidFill>
              <a:latin typeface="Arial" charset="0"/>
              <a:ea typeface="新細明體" pitchFamily="18" charset="-12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251520" y="0"/>
            <a:ext cx="8892480" cy="864096"/>
          </a:xfrm>
        </p:spPr>
        <p:txBody>
          <a:bodyPr/>
          <a:lstStyle/>
          <a:p>
            <a:pPr algn="l"/>
            <a:r>
              <a:rPr lang="en-US" sz="2200" b="1" dirty="0" smtClean="0">
                <a:latin typeface="Arial" charset="0"/>
              </a:rPr>
              <a:t>Route to new lets and new built units – previously homelessness</a:t>
            </a:r>
            <a:endParaRPr lang="en-GB" sz="2200" b="1" dirty="0">
              <a:latin typeface="Arial" charset="0"/>
            </a:endParaRPr>
          </a:p>
        </p:txBody>
      </p:sp>
      <p:sp>
        <p:nvSpPr>
          <p:cNvPr id="7" name="Rectangle 6"/>
          <p:cNvSpPr/>
          <p:nvPr/>
        </p:nvSpPr>
        <p:spPr>
          <a:xfrm>
            <a:off x="323528" y="5157192"/>
            <a:ext cx="3576620" cy="261610"/>
          </a:xfrm>
          <a:prstGeom prst="rect">
            <a:avLst/>
          </a:prstGeom>
        </p:spPr>
        <p:txBody>
          <a:bodyPr wrap="none">
            <a:spAutoFit/>
          </a:bodyPr>
          <a:lstStyle/>
          <a:p>
            <a:r>
              <a:rPr lang="en-GB" sz="1100" i="1" dirty="0" smtClean="0"/>
              <a:t>Source:  </a:t>
            </a:r>
            <a:r>
              <a:rPr lang="en-GB" sz="1100" dirty="0" smtClean="0"/>
              <a:t>HA CORE general needs 1989/90–2010/11.</a:t>
            </a:r>
            <a:endParaRPr lang="en-GB" sz="1100" dirty="0"/>
          </a:p>
        </p:txBody>
      </p:sp>
      <p:sp>
        <p:nvSpPr>
          <p:cNvPr id="8" name="Rectangle 7"/>
          <p:cNvSpPr/>
          <p:nvPr/>
        </p:nvSpPr>
        <p:spPr>
          <a:xfrm>
            <a:off x="395536" y="5445224"/>
            <a:ext cx="8136904" cy="1175706"/>
          </a:xfrm>
          <a:prstGeom prst="rect">
            <a:avLst/>
          </a:prstGeom>
        </p:spPr>
        <p:txBody>
          <a:bodyPr wrap="square">
            <a:spAutoFit/>
          </a:bodyPr>
          <a:lstStyle/>
          <a:p>
            <a:pPr marL="342900" lvl="0" indent="-342900" algn="l" eaLnBrk="1" hangingPunct="1">
              <a:spcBef>
                <a:spcPct val="20000"/>
              </a:spcBef>
              <a:buFontTx/>
              <a:buChar char="•"/>
            </a:pPr>
            <a:r>
              <a:rPr lang="en-GB" sz="2200" dirty="0" smtClean="0"/>
              <a:t>England:  before 2002/03, proportion of statutory homeless households to new let &amp; new built units &gt; existing units</a:t>
            </a:r>
            <a:endParaRPr lang="en-GB" sz="2200" dirty="0" smtClean="0">
              <a:sym typeface="Wingdings"/>
            </a:endParaRPr>
          </a:p>
          <a:p>
            <a:pPr marL="342900" lvl="0" indent="-342900" algn="l" eaLnBrk="1" hangingPunct="1">
              <a:spcBef>
                <a:spcPct val="20000"/>
              </a:spcBef>
              <a:buFontTx/>
              <a:buChar char="•"/>
            </a:pPr>
            <a:r>
              <a:rPr lang="en-GB" sz="2200" dirty="0" smtClean="0">
                <a:sym typeface="Wingdings"/>
              </a:rPr>
              <a:t>London:  higher proportion of homeless households </a:t>
            </a:r>
            <a:endParaRPr lang="en-GB" sz="2200"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323528" y="692696"/>
            <a:ext cx="8640960" cy="4464496"/>
          </a:xfrm>
          <a:prstGeom prst="rect">
            <a:avLst/>
          </a:prstGeom>
          <a:noFill/>
          <a:ln w="9525">
            <a:noFill/>
            <a:miter lim="800000"/>
            <a:headEnd/>
            <a:tailEnd/>
          </a:ln>
          <a:effectLst/>
        </p:spPr>
      </p:pic>
    </p:spTree>
    <p:extLst>
      <p:ext uri="{BB962C8B-B14F-4D97-AF65-F5344CB8AC3E}">
        <p14:creationId xmlns:p14="http://schemas.microsoft.com/office/powerpoint/2010/main" val="876284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251520" y="0"/>
            <a:ext cx="8892480" cy="864096"/>
          </a:xfrm>
        </p:spPr>
        <p:txBody>
          <a:bodyPr/>
          <a:lstStyle/>
          <a:p>
            <a:pPr algn="l"/>
            <a:r>
              <a:rPr lang="en-US" sz="2200" b="1" dirty="0" smtClean="0">
                <a:latin typeface="Arial" charset="0"/>
              </a:rPr>
              <a:t>Households in new lets and new built units – economic active</a:t>
            </a:r>
            <a:endParaRPr lang="en-GB" sz="2200" b="1" dirty="0">
              <a:latin typeface="Arial" charset="0"/>
            </a:endParaRPr>
          </a:p>
        </p:txBody>
      </p:sp>
      <p:sp>
        <p:nvSpPr>
          <p:cNvPr id="7" name="Rectangle 6"/>
          <p:cNvSpPr/>
          <p:nvPr/>
        </p:nvSpPr>
        <p:spPr>
          <a:xfrm>
            <a:off x="323528" y="5229200"/>
            <a:ext cx="3576620" cy="261610"/>
          </a:xfrm>
          <a:prstGeom prst="rect">
            <a:avLst/>
          </a:prstGeom>
        </p:spPr>
        <p:txBody>
          <a:bodyPr wrap="square">
            <a:spAutoFit/>
          </a:bodyPr>
          <a:lstStyle/>
          <a:p>
            <a:r>
              <a:rPr lang="en-GB" sz="1100" i="1" dirty="0" smtClean="0"/>
              <a:t>Source:  </a:t>
            </a:r>
            <a:r>
              <a:rPr lang="en-GB" sz="1100" dirty="0" smtClean="0"/>
              <a:t>HA CORE general needs 1989/90–2010/11.</a:t>
            </a:r>
            <a:endParaRPr lang="en-GB" sz="1100" dirty="0"/>
          </a:p>
        </p:txBody>
      </p:sp>
      <p:sp>
        <p:nvSpPr>
          <p:cNvPr id="8" name="Rectangle 7"/>
          <p:cNvSpPr/>
          <p:nvPr/>
        </p:nvSpPr>
        <p:spPr>
          <a:xfrm>
            <a:off x="467544" y="5445224"/>
            <a:ext cx="8136904" cy="1175706"/>
          </a:xfrm>
          <a:prstGeom prst="rect">
            <a:avLst/>
          </a:prstGeom>
        </p:spPr>
        <p:txBody>
          <a:bodyPr wrap="square">
            <a:spAutoFit/>
          </a:bodyPr>
          <a:lstStyle/>
          <a:p>
            <a:pPr marL="342900" lvl="0" indent="-342900" algn="l" eaLnBrk="1" hangingPunct="1">
              <a:spcBef>
                <a:spcPct val="20000"/>
              </a:spcBef>
              <a:buFontTx/>
              <a:buChar char="•"/>
            </a:pPr>
            <a:r>
              <a:rPr lang="en-GB" sz="2200" dirty="0" smtClean="0"/>
              <a:t>England:  increasing proportions of economic active households in new let &amp; new built units</a:t>
            </a:r>
            <a:endParaRPr lang="en-GB" sz="2200" dirty="0" smtClean="0">
              <a:sym typeface="Wingdings"/>
            </a:endParaRPr>
          </a:p>
          <a:p>
            <a:pPr marL="342900" lvl="0" indent="-342900" algn="l" eaLnBrk="1" hangingPunct="1">
              <a:spcBef>
                <a:spcPct val="20000"/>
              </a:spcBef>
              <a:buFontTx/>
              <a:buChar char="•"/>
            </a:pPr>
            <a:r>
              <a:rPr lang="en-GB" sz="2200" dirty="0" smtClean="0">
                <a:sym typeface="Wingdings"/>
              </a:rPr>
              <a:t>London:  lower proportions of economic active households </a:t>
            </a:r>
            <a:endParaRPr lang="en-GB" sz="2200" dirty="0"/>
          </a:p>
        </p:txBody>
      </p:sp>
      <p:pic>
        <p:nvPicPr>
          <p:cNvPr id="2051" name="Picture 3"/>
          <p:cNvPicPr>
            <a:picLocks noGrp="1" noChangeAspect="1" noChangeArrowheads="1"/>
          </p:cNvPicPr>
          <p:nvPr>
            <p:ph idx="1"/>
          </p:nvPr>
        </p:nvPicPr>
        <p:blipFill>
          <a:blip r:embed="rId3" cstate="print"/>
          <a:srcRect/>
          <a:stretch>
            <a:fillRect/>
          </a:stretch>
        </p:blipFill>
        <p:spPr bwMode="auto">
          <a:xfrm>
            <a:off x="179512" y="620688"/>
            <a:ext cx="8712967" cy="4608512"/>
          </a:xfrm>
          <a:prstGeom prst="rect">
            <a:avLst/>
          </a:prstGeom>
          <a:noFill/>
          <a:ln w="9525">
            <a:noFill/>
            <a:miter lim="800000"/>
            <a:headEnd/>
            <a:tailEnd/>
          </a:ln>
          <a:effectLst/>
        </p:spPr>
      </p:pic>
    </p:spTree>
    <p:extLst>
      <p:ext uri="{BB962C8B-B14F-4D97-AF65-F5344CB8AC3E}">
        <p14:creationId xmlns:p14="http://schemas.microsoft.com/office/powerpoint/2010/main" val="876284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3236</TotalTime>
  <Words>1545</Words>
  <Application>Microsoft Office PowerPoint</Application>
  <PresentationFormat>如螢幕大小 (4:3)</PresentationFormat>
  <Paragraphs>306</Paragraphs>
  <Slides>14</Slides>
  <Notes>13</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Blank Presentation</vt:lpstr>
      <vt:lpstr>PowerPoint 簡報</vt:lpstr>
      <vt:lpstr>The research</vt:lpstr>
      <vt:lpstr>Growth of HA building activity</vt:lpstr>
      <vt:lpstr>Growth of 2-bed flats in HA new built homes</vt:lpstr>
      <vt:lpstr>General needs stock, new lets and new built units</vt:lpstr>
      <vt:lpstr>New lets and new built units by bedsize and property type</vt:lpstr>
      <vt:lpstr>Policies that influenced HA allocation</vt:lpstr>
      <vt:lpstr>Route to new lets and new built units – previously homelessness</vt:lpstr>
      <vt:lpstr>Households in new lets and new built units – economic active</vt:lpstr>
      <vt:lpstr>Route to new lets and new built units – previous tenure</vt:lpstr>
      <vt:lpstr>Households in new lets and new built units – household type</vt:lpstr>
      <vt:lpstr>Summary of findings</vt:lpstr>
      <vt:lpstr>What are the next steps?</vt:lpstr>
      <vt:lpstr>PowerPoint 簡報</vt:lpstr>
    </vt:vector>
  </TitlesOfParts>
  <Company>Flag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Elcock</dc:creator>
  <cp:lastModifiedBy>connie</cp:lastModifiedBy>
  <cp:revision>185</cp:revision>
  <dcterms:created xsi:type="dcterms:W3CDTF">2008-12-03T15:28:42Z</dcterms:created>
  <dcterms:modified xsi:type="dcterms:W3CDTF">2012-04-18T21:38:17Z</dcterms:modified>
</cp:coreProperties>
</file>